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8"/>
  </p:notesMasterIdLst>
  <p:sldIdLst>
    <p:sldId id="303" r:id="rId3"/>
    <p:sldId id="272" r:id="rId4"/>
    <p:sldId id="305" r:id="rId5"/>
    <p:sldId id="306" r:id="rId6"/>
    <p:sldId id="304" r:id="rId7"/>
    <p:sldId id="307" r:id="rId8"/>
    <p:sldId id="308" r:id="rId9"/>
    <p:sldId id="309" r:id="rId10"/>
    <p:sldId id="310" r:id="rId11"/>
    <p:sldId id="311" r:id="rId12"/>
    <p:sldId id="312" r:id="rId13"/>
    <p:sldId id="314" r:id="rId14"/>
    <p:sldId id="313" r:id="rId15"/>
    <p:sldId id="315" r:id="rId16"/>
    <p:sldId id="31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 Cao" initials="FC" lastIdx="1" clrIdx="0">
    <p:extLst>
      <p:ext uri="{19B8F6BF-5375-455C-9EA6-DF929625EA0E}">
        <p15:presenceInfo xmlns:p15="http://schemas.microsoft.com/office/powerpoint/2012/main" userId="Fei C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FF57"/>
    <a:srgbClr val="0066CC"/>
    <a:srgbClr val="FFFF66"/>
    <a:srgbClr val="99CC00"/>
    <a:srgbClr val="CCFFCC"/>
    <a:srgbClr val="B894DC"/>
    <a:srgbClr val="CCCCFF"/>
    <a:srgbClr val="CCFCF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417" autoAdjust="0"/>
  </p:normalViewPr>
  <p:slideViewPr>
    <p:cSldViewPr snapToGrid="0">
      <p:cViewPr varScale="1">
        <p:scale>
          <a:sx n="116" d="100"/>
          <a:sy n="116" d="100"/>
        </p:scale>
        <p:origin x="8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57C34-27E9-470B-B098-8F4BFADB53A6}" type="datetimeFigureOut">
              <a:rPr lang="en-US" smtClean="0"/>
              <a:t>3/12/2025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F2697-4B09-405F-A0F4-48617FEA5663}" type="slidenum">
              <a:rPr lang="en-US" smtClean="0"/>
              <a:t>‹#›</a:t>
            </a:fld>
            <a:endParaRPr lang="en-US"/>
          </a:p>
        </p:txBody>
      </p:sp>
    </p:spTree>
    <p:extLst>
      <p:ext uri="{BB962C8B-B14F-4D97-AF65-F5344CB8AC3E}">
        <p14:creationId xmlns:p14="http://schemas.microsoft.com/office/powerpoint/2010/main" val="156702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E3EF4-8FC1-48E8-8645-E1CB434BE27C}" type="slidenum">
              <a:rPr lang="en-US"/>
              <a:pPr/>
              <a:t>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8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10</a:t>
            </a:fld>
            <a:endParaRPr lang="en-US"/>
          </a:p>
        </p:txBody>
      </p:sp>
    </p:spTree>
    <p:extLst>
      <p:ext uri="{BB962C8B-B14F-4D97-AF65-F5344CB8AC3E}">
        <p14:creationId xmlns:p14="http://schemas.microsoft.com/office/powerpoint/2010/main" val="110042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11</a:t>
            </a:fld>
            <a:endParaRPr lang="en-US"/>
          </a:p>
        </p:txBody>
      </p:sp>
    </p:spTree>
    <p:extLst>
      <p:ext uri="{BB962C8B-B14F-4D97-AF65-F5344CB8AC3E}">
        <p14:creationId xmlns:p14="http://schemas.microsoft.com/office/powerpoint/2010/main" val="43813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12</a:t>
            </a:fld>
            <a:endParaRPr lang="en-US"/>
          </a:p>
        </p:txBody>
      </p:sp>
    </p:spTree>
    <p:extLst>
      <p:ext uri="{BB962C8B-B14F-4D97-AF65-F5344CB8AC3E}">
        <p14:creationId xmlns:p14="http://schemas.microsoft.com/office/powerpoint/2010/main" val="192854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13</a:t>
            </a:fld>
            <a:endParaRPr lang="en-US"/>
          </a:p>
        </p:txBody>
      </p:sp>
    </p:spTree>
    <p:extLst>
      <p:ext uri="{BB962C8B-B14F-4D97-AF65-F5344CB8AC3E}">
        <p14:creationId xmlns:p14="http://schemas.microsoft.com/office/powerpoint/2010/main" val="320983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14</a:t>
            </a:fld>
            <a:endParaRPr lang="en-US"/>
          </a:p>
        </p:txBody>
      </p:sp>
    </p:spTree>
    <p:extLst>
      <p:ext uri="{BB962C8B-B14F-4D97-AF65-F5344CB8AC3E}">
        <p14:creationId xmlns:p14="http://schemas.microsoft.com/office/powerpoint/2010/main" val="53397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15</a:t>
            </a:fld>
            <a:endParaRPr lang="en-US"/>
          </a:p>
        </p:txBody>
      </p:sp>
    </p:spTree>
    <p:extLst>
      <p:ext uri="{BB962C8B-B14F-4D97-AF65-F5344CB8AC3E}">
        <p14:creationId xmlns:p14="http://schemas.microsoft.com/office/powerpoint/2010/main" val="206697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2</a:t>
            </a:fld>
            <a:endParaRPr lang="en-US"/>
          </a:p>
        </p:txBody>
      </p:sp>
    </p:spTree>
    <p:extLst>
      <p:ext uri="{BB962C8B-B14F-4D97-AF65-F5344CB8AC3E}">
        <p14:creationId xmlns:p14="http://schemas.microsoft.com/office/powerpoint/2010/main" val="163250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3</a:t>
            </a:fld>
            <a:endParaRPr lang="en-US"/>
          </a:p>
        </p:txBody>
      </p:sp>
    </p:spTree>
    <p:extLst>
      <p:ext uri="{BB962C8B-B14F-4D97-AF65-F5344CB8AC3E}">
        <p14:creationId xmlns:p14="http://schemas.microsoft.com/office/powerpoint/2010/main" val="368143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4</a:t>
            </a:fld>
            <a:endParaRPr lang="en-US"/>
          </a:p>
        </p:txBody>
      </p:sp>
    </p:spTree>
    <p:extLst>
      <p:ext uri="{BB962C8B-B14F-4D97-AF65-F5344CB8AC3E}">
        <p14:creationId xmlns:p14="http://schemas.microsoft.com/office/powerpoint/2010/main" val="103996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5</a:t>
            </a:fld>
            <a:endParaRPr lang="en-US"/>
          </a:p>
        </p:txBody>
      </p:sp>
    </p:spTree>
    <p:extLst>
      <p:ext uri="{BB962C8B-B14F-4D97-AF65-F5344CB8AC3E}">
        <p14:creationId xmlns:p14="http://schemas.microsoft.com/office/powerpoint/2010/main" val="249307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6</a:t>
            </a:fld>
            <a:endParaRPr lang="en-US"/>
          </a:p>
        </p:txBody>
      </p:sp>
    </p:spTree>
    <p:extLst>
      <p:ext uri="{BB962C8B-B14F-4D97-AF65-F5344CB8AC3E}">
        <p14:creationId xmlns:p14="http://schemas.microsoft.com/office/powerpoint/2010/main" val="168124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7</a:t>
            </a:fld>
            <a:endParaRPr lang="en-US"/>
          </a:p>
        </p:txBody>
      </p:sp>
    </p:spTree>
    <p:extLst>
      <p:ext uri="{BB962C8B-B14F-4D97-AF65-F5344CB8AC3E}">
        <p14:creationId xmlns:p14="http://schemas.microsoft.com/office/powerpoint/2010/main" val="17765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8</a:t>
            </a:fld>
            <a:endParaRPr lang="en-US"/>
          </a:p>
        </p:txBody>
      </p:sp>
    </p:spTree>
    <p:extLst>
      <p:ext uri="{BB962C8B-B14F-4D97-AF65-F5344CB8AC3E}">
        <p14:creationId xmlns:p14="http://schemas.microsoft.com/office/powerpoint/2010/main" val="232692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9</a:t>
            </a:fld>
            <a:endParaRPr lang="en-US"/>
          </a:p>
        </p:txBody>
      </p:sp>
    </p:spTree>
    <p:extLst>
      <p:ext uri="{BB962C8B-B14F-4D97-AF65-F5344CB8AC3E}">
        <p14:creationId xmlns:p14="http://schemas.microsoft.com/office/powerpoint/2010/main" val="322869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40754-6917-449F-87F0-88194E555122}"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4279199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B5300-FFAD-4B2A-AD12-F8A33A386B40}"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46369434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526D9-9F61-4103-BA96-5E66ED5C16B6}"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289599930"/>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D6FB692-4BB0-4D7B-9BAA-02BBFA384255}" type="datetime1">
              <a:rPr lang="en-US" smtClean="0"/>
              <a:t>3/12/2025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InfoBeyond Technology LLC</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8685FC-2A53-4F39-9A4D-F69E62F1D728}" type="slidenum">
              <a:rPr lang="en-US" smtClean="0"/>
              <a:t>‹#›</a:t>
            </a:fld>
            <a:endParaRPr lang="en-US"/>
          </a:p>
        </p:txBody>
      </p:sp>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31" name="Picture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33" name="Picture 3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extLst>
      <p:ext uri="{BB962C8B-B14F-4D97-AF65-F5344CB8AC3E}">
        <p14:creationId xmlns:p14="http://schemas.microsoft.com/office/powerpoint/2010/main" val="16014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697A8F3-84A6-4636-9B2C-44FA6A3704BD}" type="datetime1">
              <a:rPr lang="en-US" smtClean="0"/>
              <a:t>3/12/2025</a:t>
            </a:fld>
            <a:endParaRPr lang="en-US"/>
          </a:p>
        </p:txBody>
      </p:sp>
      <p:sp>
        <p:nvSpPr>
          <p:cNvPr id="9" name="Slide Number Placeholder 8"/>
          <p:cNvSpPr>
            <a:spLocks noGrp="1"/>
          </p:cNvSpPr>
          <p:nvPr>
            <p:ph type="sldNum" sz="quarter" idx="15"/>
          </p:nvPr>
        </p:nvSpPr>
        <p:spPr/>
        <p:txBody>
          <a:bodyPr rtlCol="0"/>
          <a:lstStyle/>
          <a:p>
            <a:fld id="{1C8685FC-2A53-4F39-9A4D-F69E62F1D728}" type="slidenum">
              <a:rPr lang="en-US" smtClean="0"/>
              <a:t>‹#›</a:t>
            </a:fld>
            <a:endParaRPr lang="en-US"/>
          </a:p>
        </p:txBody>
      </p:sp>
      <p:sp>
        <p:nvSpPr>
          <p:cNvPr id="10" name="Footer Placeholder 9"/>
          <p:cNvSpPr>
            <a:spLocks noGrp="1"/>
          </p:cNvSpPr>
          <p:nvPr>
            <p:ph type="ftr" sz="quarter" idx="16"/>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48433316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279707-BB46-4983-B837-FA158A6C51B6}" type="datetime1">
              <a:rPr lang="en-US" smtClean="0"/>
              <a:t>3/12/2025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InfoBeyond Technology LLC</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8685FC-2A53-4F39-9A4D-F69E62F1D728}" type="slidenum">
              <a:rPr lang="en-US" smtClean="0"/>
              <a:t>‹#›</a:t>
            </a:fld>
            <a:endParaRPr lang="en-US"/>
          </a:p>
        </p:txBody>
      </p:sp>
      <p:pic>
        <p:nvPicPr>
          <p:cNvPr id="24" name="Picture 23"/>
          <p:cNvPicPr>
            <a:picLocks noChangeAspect="1"/>
          </p:cNvPicPr>
          <p:nvPr/>
        </p:nvPicPr>
        <p:blipFill rotWithShape="1">
          <a:blip r:embed="rId2" cstate="print"/>
          <a:srcRect l="-92" t="50811" r="45394" b="-590"/>
          <a:stretch/>
        </p:blipFill>
        <p:spPr>
          <a:xfrm>
            <a:off x="-13648" y="0"/>
            <a:ext cx="9157648" cy="5582272"/>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B0AF0F-9F8C-489A-9333-57F2502E6AFB}" type="datetime1">
              <a:rPr lang="en-US" smtClean="0"/>
              <a:t>3/12/2025</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61186117"/>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A37BBE-3618-4C8A-8472-AC6A5AE7EC3E}" type="datetime1">
              <a:rPr lang="en-US" smtClean="0"/>
              <a:t>3/12/2025</a:t>
            </a:fld>
            <a:endParaRPr lang="en-US"/>
          </a:p>
        </p:txBody>
      </p:sp>
      <p:sp>
        <p:nvSpPr>
          <p:cNvPr id="8" name="Footer Placeholder 7"/>
          <p:cNvSpPr>
            <a:spLocks noGrp="1"/>
          </p:cNvSpPr>
          <p:nvPr>
            <p:ph type="ftr" sz="quarter" idx="11"/>
          </p:nvPr>
        </p:nvSpPr>
        <p:spPr/>
        <p:txBody>
          <a:bodyPr/>
          <a:lstStyle/>
          <a:p>
            <a:r>
              <a:rPr lang="en-US" smtClean="0"/>
              <a:t>InfoBeyond Technology LLC</a:t>
            </a:r>
            <a:endParaRPr lang="en-US"/>
          </a:p>
        </p:txBody>
      </p:sp>
      <p:sp>
        <p:nvSpPr>
          <p:cNvPr id="9" name="Slide Number Placeholder 8"/>
          <p:cNvSpPr>
            <a:spLocks noGrp="1"/>
          </p:cNvSpPr>
          <p:nvPr>
            <p:ph type="sldNum" sz="quarter" idx="12"/>
          </p:nvPr>
        </p:nvSpPr>
        <p:spPr/>
        <p:txBody>
          <a:bodyPr/>
          <a:lstStyle/>
          <a:p>
            <a:fld id="{1C8685FC-2A53-4F39-9A4D-F69E62F1D72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Edit Master text styles</a:t>
            </a:r>
          </a:p>
        </p:txBody>
      </p:sp>
    </p:spTree>
    <p:extLst>
      <p:ext uri="{BB962C8B-B14F-4D97-AF65-F5344CB8AC3E}">
        <p14:creationId xmlns:p14="http://schemas.microsoft.com/office/powerpoint/2010/main" val="2037489520"/>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C777ADC-75E8-4CC0-BA96-39C673AC5E6C}" type="datetime1">
              <a:rPr lang="en-US" smtClean="0"/>
              <a:t>3/12/2025</a:t>
            </a:fld>
            <a:endParaRPr lang="en-US"/>
          </a:p>
        </p:txBody>
      </p:sp>
      <p:sp>
        <p:nvSpPr>
          <p:cNvPr id="7" name="Slide Number Placeholder 6"/>
          <p:cNvSpPr>
            <a:spLocks noGrp="1"/>
          </p:cNvSpPr>
          <p:nvPr>
            <p:ph type="sldNum" sz="quarter" idx="11"/>
          </p:nvPr>
        </p:nvSpPr>
        <p:spPr/>
        <p:txBody>
          <a:bodyPr rtlCol="0"/>
          <a:lstStyle/>
          <a:p>
            <a:fld id="{1C8685FC-2A53-4F39-9A4D-F69E62F1D728}" type="slidenum">
              <a:rPr lang="en-US" smtClean="0"/>
              <a:t>‹#›</a:t>
            </a:fld>
            <a:endParaRPr lang="en-US"/>
          </a:p>
        </p:txBody>
      </p:sp>
      <p:sp>
        <p:nvSpPr>
          <p:cNvPr id="8" name="Footer Placeholder 7"/>
          <p:cNvSpPr>
            <a:spLocks noGrp="1"/>
          </p:cNvSpPr>
          <p:nvPr>
            <p:ph type="ftr" sz="quarter" idx="12"/>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93009338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86BF6-9B79-4D42-AE89-94F40A867893}" type="datetime1">
              <a:rPr lang="en-US" smtClean="0"/>
              <a:t>3/12/2025</a:t>
            </a:fld>
            <a:endParaRPr lang="en-US"/>
          </a:p>
        </p:txBody>
      </p:sp>
      <p:sp>
        <p:nvSpPr>
          <p:cNvPr id="3" name="Footer Placeholder 2"/>
          <p:cNvSpPr>
            <a:spLocks noGrp="1"/>
          </p:cNvSpPr>
          <p:nvPr>
            <p:ph type="ftr" sz="quarter" idx="11"/>
          </p:nvPr>
        </p:nvSpPr>
        <p:spPr/>
        <p:txBody>
          <a:bodyPr/>
          <a:lstStyle/>
          <a:p>
            <a:r>
              <a:rPr lang="en-US" smtClean="0"/>
              <a:t>InfoBeyond Technology LLC</a:t>
            </a:r>
            <a:endParaRPr lang="en-US"/>
          </a:p>
        </p:txBody>
      </p:sp>
      <p:sp>
        <p:nvSpPr>
          <p:cNvPr id="4" name="Slide Number Placeholder 3"/>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3986879"/>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F82C392-FA3C-49C8-A6FF-F4FB39FBAAA1}" type="datetime1">
              <a:rPr lang="en-US" smtClean="0"/>
              <a:t>3/12/2025</a:t>
            </a:fld>
            <a:endParaRPr lang="en-US"/>
          </a:p>
        </p:txBody>
      </p:sp>
      <p:sp>
        <p:nvSpPr>
          <p:cNvPr id="22" name="Slide Number Placeholder 21"/>
          <p:cNvSpPr>
            <a:spLocks noGrp="1"/>
          </p:cNvSpPr>
          <p:nvPr>
            <p:ph type="sldNum" sz="quarter" idx="15"/>
          </p:nvPr>
        </p:nvSpPr>
        <p:spPr/>
        <p:txBody>
          <a:bodyPr rtlCol="0"/>
          <a:lstStyle/>
          <a:p>
            <a:fld id="{1C8685FC-2A53-4F39-9A4D-F69E62F1D728}" type="slidenum">
              <a:rPr lang="en-US" smtClean="0"/>
              <a:t>‹#›</a:t>
            </a:fld>
            <a:endParaRPr lang="en-US"/>
          </a:p>
        </p:txBody>
      </p:sp>
      <p:sp>
        <p:nvSpPr>
          <p:cNvPr id="23" name="Footer Placeholder 22"/>
          <p:cNvSpPr>
            <a:spLocks noGrp="1"/>
          </p:cNvSpPr>
          <p:nvPr>
            <p:ph type="ftr" sz="quarter" idx="16"/>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228713215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E73E0-4A63-40CB-9C33-86DE9B751195}"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212952222"/>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3F85B5A-5BA8-4EEE-8379-0172ABDA9325}" type="datetime1">
              <a:rPr lang="en-US" smtClean="0"/>
              <a:t>3/12/2025</a:t>
            </a:fld>
            <a:endParaRPr lang="en-US"/>
          </a:p>
        </p:txBody>
      </p:sp>
      <p:sp>
        <p:nvSpPr>
          <p:cNvPr id="18" name="Slide Number Placeholder 17"/>
          <p:cNvSpPr>
            <a:spLocks noGrp="1"/>
          </p:cNvSpPr>
          <p:nvPr>
            <p:ph type="sldNum" sz="quarter" idx="11"/>
          </p:nvPr>
        </p:nvSpPr>
        <p:spPr/>
        <p:txBody>
          <a:bodyPr rtlCol="0"/>
          <a:lstStyle/>
          <a:p>
            <a:fld id="{1C8685FC-2A53-4F39-9A4D-F69E62F1D728}" type="slidenum">
              <a:rPr lang="en-US" smtClean="0"/>
              <a:t>‹#›</a:t>
            </a:fld>
            <a:endParaRPr lang="en-US"/>
          </a:p>
        </p:txBody>
      </p:sp>
      <p:sp>
        <p:nvSpPr>
          <p:cNvPr id="21" name="Footer Placeholder 20"/>
          <p:cNvSpPr>
            <a:spLocks noGrp="1"/>
          </p:cNvSpPr>
          <p:nvPr>
            <p:ph type="ftr" sz="quarter" idx="12"/>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2285410252"/>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51083-7D7B-4EEF-8B9D-985DCF498886}"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451468452"/>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A8FE4-652A-4C89-80D6-E4D1A76593C2}"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69612308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F5F57F-A02F-43B0-BF23-D0E192D08417}" type="datetime1">
              <a:rPr lang="en-US" smtClean="0"/>
              <a:t>3/12/2025</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3273154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3E22-4F0D-49DF-8FE4-4B4B34107838}" type="datetime1">
              <a:rPr lang="en-US" smtClean="0"/>
              <a:t>3/12/2025</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68631001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ABD98-DA46-4F0C-A204-B0D4A910A4A6}" type="datetime1">
              <a:rPr lang="en-US" smtClean="0"/>
              <a:t>3/12/2025</a:t>
            </a:fld>
            <a:endParaRPr lang="en-US"/>
          </a:p>
        </p:txBody>
      </p:sp>
      <p:sp>
        <p:nvSpPr>
          <p:cNvPr id="8" name="Footer Placeholder 7"/>
          <p:cNvSpPr>
            <a:spLocks noGrp="1"/>
          </p:cNvSpPr>
          <p:nvPr>
            <p:ph type="ftr" sz="quarter" idx="11"/>
          </p:nvPr>
        </p:nvSpPr>
        <p:spPr/>
        <p:txBody>
          <a:bodyPr/>
          <a:lstStyle/>
          <a:p>
            <a:r>
              <a:rPr lang="en-US" smtClean="0"/>
              <a:t>InfoBeyond Technology LLC</a:t>
            </a:r>
            <a:endParaRPr lang="en-US"/>
          </a:p>
        </p:txBody>
      </p:sp>
      <p:sp>
        <p:nvSpPr>
          <p:cNvPr id="9" name="Slide Number Placeholder 8"/>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523941052"/>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195E1-B814-4AE3-87E8-F97FFC0E24AC}" type="datetime1">
              <a:rPr lang="en-US" smtClean="0"/>
              <a:t>3/12/2025</a:t>
            </a:fld>
            <a:endParaRPr lang="en-US"/>
          </a:p>
        </p:txBody>
      </p:sp>
      <p:sp>
        <p:nvSpPr>
          <p:cNvPr id="4" name="Footer Placeholder 3"/>
          <p:cNvSpPr>
            <a:spLocks noGrp="1"/>
          </p:cNvSpPr>
          <p:nvPr>
            <p:ph type="ftr" sz="quarter" idx="11"/>
          </p:nvPr>
        </p:nvSpPr>
        <p:spPr/>
        <p:txBody>
          <a:bodyPr/>
          <a:lstStyle/>
          <a:p>
            <a:r>
              <a:rPr lang="en-US" smtClean="0"/>
              <a:t>InfoBeyond Technology LLC</a:t>
            </a:r>
            <a:endParaRPr lang="en-US"/>
          </a:p>
        </p:txBody>
      </p:sp>
      <p:sp>
        <p:nvSpPr>
          <p:cNvPr id="5" name="Slide Number Placeholder 4"/>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58127254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C660D-65D1-4048-9153-D5C2E1B15BB0}" type="datetime1">
              <a:rPr lang="en-US" smtClean="0"/>
              <a:t>3/12/2025</a:t>
            </a:fld>
            <a:endParaRPr lang="en-US"/>
          </a:p>
        </p:txBody>
      </p:sp>
      <p:sp>
        <p:nvSpPr>
          <p:cNvPr id="3" name="Footer Placeholder 2"/>
          <p:cNvSpPr>
            <a:spLocks noGrp="1"/>
          </p:cNvSpPr>
          <p:nvPr>
            <p:ph type="ftr" sz="quarter" idx="11"/>
          </p:nvPr>
        </p:nvSpPr>
        <p:spPr/>
        <p:txBody>
          <a:bodyPr/>
          <a:lstStyle/>
          <a:p>
            <a:r>
              <a:rPr lang="en-US" smtClean="0"/>
              <a:t>InfoBeyond Technology LLC</a:t>
            </a:r>
            <a:endParaRPr lang="en-US"/>
          </a:p>
        </p:txBody>
      </p:sp>
      <p:sp>
        <p:nvSpPr>
          <p:cNvPr id="4" name="Slide Number Placeholder 3"/>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882046099"/>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E022EE5-4EAD-4524-A452-5463F20BF7A9}" type="datetime1">
              <a:rPr lang="en-US" smtClean="0"/>
              <a:t>3/12/2025</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510949189"/>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9A5DEE2-52C8-4B4F-8078-60D13F40B174}" type="datetime1">
              <a:rPr lang="en-US" smtClean="0"/>
              <a:t>3/12/2025</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26405227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AA7A65-17B8-4621-8BDF-4F929B33322F}" type="datetime1">
              <a:rPr lang="en-US" smtClean="0"/>
              <a:t>3/12/2025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InfoBeyond Technology LLC</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8685FC-2A53-4F39-9A4D-F69E62F1D728}" type="slidenum">
              <a:rPr lang="en-US" smtClean="0"/>
              <a:t>‹#›</a:t>
            </a:fld>
            <a:endParaRPr lang="en-US"/>
          </a:p>
        </p:txBody>
      </p:sp>
    </p:spTree>
    <p:extLst>
      <p:ext uri="{BB962C8B-B14F-4D97-AF65-F5344CB8AC3E}">
        <p14:creationId xmlns:p14="http://schemas.microsoft.com/office/powerpoint/2010/main" val="2240891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0117573-497C-4BFA-876B-B39FED3B5603}" type="datetime1">
              <a:rPr lang="en-US" smtClean="0"/>
              <a:t>3/12/2025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InfoBeyond Technology LLC</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8685FC-2A53-4F39-9A4D-F69E62F1D728}" type="slidenum">
              <a:rPr lang="en-US" smtClean="0"/>
              <a:t>‹#›</a:t>
            </a:fld>
            <a:endParaRPr lang="en-US"/>
          </a:p>
        </p:txBody>
      </p:sp>
    </p:spTree>
    <p:extLst>
      <p:ext uri="{BB962C8B-B14F-4D97-AF65-F5344CB8AC3E}">
        <p14:creationId xmlns:p14="http://schemas.microsoft.com/office/powerpoint/2010/main" val="36776322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derock.de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poroscout.g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1026"/>
          <p:cNvSpPr>
            <a:spLocks noChangeArrowheads="1" noChangeShapeType="1" noTextEdit="1"/>
          </p:cNvSpPr>
          <p:nvPr/>
        </p:nvSpPr>
        <p:spPr bwMode="auto">
          <a:xfrm>
            <a:off x="381000" y="685801"/>
            <a:ext cx="7924800" cy="1524000"/>
          </a:xfrm>
          <a:prstGeom prst="rect">
            <a:avLst/>
          </a:prstGeom>
        </p:spPr>
        <p:txBody>
          <a:bodyPr wrap="none" fromWordArt="1">
            <a:prstTxWarp prst="textPlain">
              <a:avLst>
                <a:gd name="adj" fmla="val 50000"/>
              </a:avLst>
            </a:prstTxWarp>
            <a:scene3d>
              <a:camera prst="orthographicFront">
                <a:rot lat="1800000" lon="0" rev="0"/>
              </a:camera>
              <a:lightRig rig="threePt" dir="t"/>
            </a:scene3d>
            <a:sp3d>
              <a:bevelB w="19050"/>
            </a:sp3d>
          </a:bodyPr>
          <a:lstStyle/>
          <a:p>
            <a:pPr algn="ctr"/>
            <a:endParaRPr lang="en-US" sz="2400" b="1" dirty="0" smtClean="0">
              <a:solidFill>
                <a:srgbClr val="C00000"/>
              </a:solidFill>
              <a:effectLst>
                <a:outerShdw blurRad="38100" dist="38100" dir="2700000" algn="tl">
                  <a:srgbClr val="00B050">
                    <a:alpha val="43000"/>
                  </a:srgbClr>
                </a:outerShdw>
              </a:effectLst>
              <a:latin typeface="Arial Narrow" pitchFamily="34" charset="0"/>
            </a:endParaRPr>
          </a:p>
        </p:txBody>
      </p:sp>
      <p:sp>
        <p:nvSpPr>
          <p:cNvPr id="5127" name="Rectangle 1031"/>
          <p:cNvSpPr>
            <a:spLocks noChangeArrowheads="1"/>
          </p:cNvSpPr>
          <p:nvPr/>
        </p:nvSpPr>
        <p:spPr bwMode="auto">
          <a:xfrm>
            <a:off x="1979712" y="5041822"/>
            <a:ext cx="5658875" cy="32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50000"/>
              </a:spcBef>
            </a:pPr>
            <a:r>
              <a:rPr lang="en-US" altLang="zh-CN" b="1" dirty="0" smtClean="0">
                <a:solidFill>
                  <a:schemeClr val="bg1"/>
                </a:solidFill>
                <a:latin typeface="Bahnschrift Light" panose="020B0502040204020203" pitchFamily="34" charset="0"/>
                <a:ea typeface="SimSun" charset="-122"/>
                <a:cs typeface="Arial" pitchFamily="34" charset="0"/>
              </a:rPr>
              <a:t>InfoBeyond </a:t>
            </a:r>
            <a:r>
              <a:rPr lang="en-US" altLang="zh-CN" b="1" dirty="0">
                <a:solidFill>
                  <a:schemeClr val="bg1"/>
                </a:solidFill>
                <a:latin typeface="Bahnschrift Light" panose="020B0502040204020203" pitchFamily="34" charset="0"/>
                <a:ea typeface="SimSun" charset="-122"/>
                <a:cs typeface="Arial" pitchFamily="34" charset="0"/>
              </a:rPr>
              <a:t>Technology </a:t>
            </a:r>
            <a:r>
              <a:rPr lang="en-US" altLang="zh-CN" b="1" dirty="0" smtClean="0">
                <a:solidFill>
                  <a:schemeClr val="bg1"/>
                </a:solidFill>
                <a:latin typeface="Bahnschrift Light" panose="020B0502040204020203" pitchFamily="34" charset="0"/>
                <a:ea typeface="SimSun" charset="-122"/>
                <a:cs typeface="Arial" pitchFamily="34" charset="0"/>
              </a:rPr>
              <a:t>LLC</a:t>
            </a:r>
          </a:p>
        </p:txBody>
      </p:sp>
      <p:sp>
        <p:nvSpPr>
          <p:cNvPr id="5" name="TextBox 4"/>
          <p:cNvSpPr txBox="1"/>
          <p:nvPr/>
        </p:nvSpPr>
        <p:spPr>
          <a:xfrm>
            <a:off x="0" y="1072237"/>
            <a:ext cx="9144000" cy="5632311"/>
          </a:xfrm>
          <a:prstGeom prst="rect">
            <a:avLst/>
          </a:prstGeom>
          <a:solidFill>
            <a:srgbClr val="0070C0"/>
          </a:solidFill>
        </p:spPr>
        <p:txBody>
          <a:bodyPr wrap="square" rtlCol="0">
            <a:spAutoFit/>
          </a:bodyPr>
          <a:lstStyle/>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A </a:t>
            </a:r>
            <a:r>
              <a:rPr lang="en-US" sz="2800" b="1" dirty="0">
                <a:solidFill>
                  <a:schemeClr val="bg1"/>
                </a:solidFill>
                <a:latin typeface="Bahnschrift SemiBold" panose="020B0502040204020203" pitchFamily="34" charset="0"/>
                <a:ea typeface="Adobe Heiti Std R" pitchFamily="34" charset="-128"/>
                <a:cs typeface="Times New Roman" pitchFamily="18" charset="0"/>
              </a:rPr>
              <a:t>Network-based Distributed Data Storage </a:t>
            </a: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System for </a:t>
            </a:r>
            <a:r>
              <a:rPr lang="en-US" sz="2800" b="1" dirty="0">
                <a:solidFill>
                  <a:schemeClr val="bg1"/>
                </a:solidFill>
                <a:latin typeface="Bahnschrift SemiBold" panose="020B0502040204020203" pitchFamily="34" charset="0"/>
                <a:ea typeface="Adobe Heiti Std R" pitchFamily="34" charset="-128"/>
                <a:cs typeface="Times New Roman" pitchFamily="18" charset="0"/>
              </a:rPr>
              <a:t>Data Security in a Hostile </a:t>
            </a: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Network</a:t>
            </a:r>
          </a:p>
          <a:p>
            <a:pPr algn="ct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(Your paper title)</a:t>
            </a: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4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cs typeface="Times New Roman" pitchFamily="18" charset="0"/>
            </a:endParaRPr>
          </a:p>
        </p:txBody>
      </p:sp>
      <p:sp>
        <p:nvSpPr>
          <p:cNvPr id="2" name="Rectangle 1"/>
          <p:cNvSpPr/>
          <p:nvPr/>
        </p:nvSpPr>
        <p:spPr>
          <a:xfrm>
            <a:off x="0" y="3964604"/>
            <a:ext cx="9144000" cy="1477328"/>
          </a:xfrm>
          <a:prstGeom prst="rect">
            <a:avLst/>
          </a:prstGeom>
        </p:spPr>
        <p:txBody>
          <a:bodyPr wrap="square">
            <a:spAutoFit/>
          </a:bodyPr>
          <a:lstStyle/>
          <a:p>
            <a:pPr algn="ctr"/>
            <a:r>
              <a:rPr lang="en-US" dirty="0" smtClean="0">
                <a:solidFill>
                  <a:schemeClr val="bg1"/>
                </a:solidFill>
              </a:rPr>
              <a:t>Author Name 1 </a:t>
            </a:r>
            <a:r>
              <a:rPr lang="en-US" dirty="0">
                <a:solidFill>
                  <a:schemeClr val="bg1"/>
                </a:solidFill>
              </a:rPr>
              <a:t>and </a:t>
            </a:r>
            <a:r>
              <a:rPr lang="en-US" dirty="0" smtClean="0">
                <a:solidFill>
                  <a:schemeClr val="bg1"/>
                </a:solidFill>
              </a:rPr>
              <a:t>Author Name 2</a:t>
            </a:r>
            <a:endParaRPr lang="en-US" dirty="0">
              <a:solidFill>
                <a:schemeClr val="bg1"/>
              </a:solidFill>
            </a:endParaRPr>
          </a:p>
          <a:p>
            <a:pPr algn="ctr"/>
            <a:r>
              <a:rPr lang="en-US" dirty="0" smtClean="0">
                <a:solidFill>
                  <a:schemeClr val="bg1"/>
                </a:solidFill>
              </a:rPr>
              <a:t>Affiliation, Country, </a:t>
            </a:r>
            <a:r>
              <a:rPr lang="en-US" dirty="0" smtClean="0">
                <a:solidFill>
                  <a:schemeClr val="bg1"/>
                </a:solidFill>
              </a:rPr>
              <a:t>State</a:t>
            </a:r>
            <a:r>
              <a:rPr lang="en-US" dirty="0" smtClean="0">
                <a:solidFill>
                  <a:schemeClr val="bg1"/>
                </a:solidFill>
              </a:rPr>
              <a:t>, </a:t>
            </a:r>
            <a:r>
              <a:rPr lang="en-US" dirty="0">
                <a:solidFill>
                  <a:schemeClr val="bg1"/>
                </a:solidFill>
              </a:rPr>
              <a:t>US</a:t>
            </a:r>
          </a:p>
          <a:p>
            <a:pPr algn="ctr"/>
            <a:r>
              <a:rPr lang="en-US" dirty="0">
                <a:solidFill>
                  <a:schemeClr val="bg1"/>
                </a:solidFill>
              </a:rPr>
              <a:t>Email: </a:t>
            </a:r>
            <a:r>
              <a:rPr lang="en-US" dirty="0" smtClean="0">
                <a:solidFill>
                  <a:schemeClr val="bg1"/>
                </a:solidFill>
              </a:rPr>
              <a:t>author contact email address</a:t>
            </a:r>
            <a:endParaRPr lang="en-US" dirty="0">
              <a:solidFill>
                <a:schemeClr val="bg1"/>
              </a:solidFill>
            </a:endParaRPr>
          </a:p>
          <a:p>
            <a:pPr algn="ctr"/>
            <a:r>
              <a:rPr lang="en-US" dirty="0">
                <a:solidFill>
                  <a:schemeClr val="bg1"/>
                </a:solidFill>
              </a:rPr>
              <a:t>Affiliation, Country, </a:t>
            </a:r>
            <a:r>
              <a:rPr lang="en-US" dirty="0" smtClean="0">
                <a:solidFill>
                  <a:schemeClr val="bg1"/>
                </a:solidFill>
              </a:rPr>
              <a:t>State</a:t>
            </a:r>
            <a:r>
              <a:rPr lang="en-US" dirty="0" smtClean="0">
                <a:solidFill>
                  <a:schemeClr val="bg1"/>
                </a:solidFill>
              </a:rPr>
              <a:t>, </a:t>
            </a:r>
            <a:r>
              <a:rPr lang="en-US" dirty="0">
                <a:solidFill>
                  <a:schemeClr val="bg1"/>
                </a:solidFill>
              </a:rPr>
              <a:t>US</a:t>
            </a:r>
          </a:p>
          <a:p>
            <a:pPr algn="ctr"/>
            <a:r>
              <a:rPr lang="en-US" dirty="0">
                <a:solidFill>
                  <a:schemeClr val="bg1"/>
                </a:solidFill>
              </a:rPr>
              <a:t>Email: author contact email address</a:t>
            </a:r>
            <a:endParaRPr lang="en-US" altLang="zh-CN" sz="1600" b="1" dirty="0">
              <a:solidFill>
                <a:schemeClr val="bg1"/>
              </a:solidFill>
              <a:latin typeface="Bahnschrift Light" panose="020B0502040204020203" pitchFamily="34" charset="0"/>
              <a:ea typeface="SimSun" charset="-122"/>
              <a:cs typeface="Arial" pitchFamily="34" charset="0"/>
            </a:endParaRPr>
          </a:p>
        </p:txBody>
      </p:sp>
      <p:sp>
        <p:nvSpPr>
          <p:cNvPr id="11" name="Slide Number Placeholder 10"/>
          <p:cNvSpPr>
            <a:spLocks noGrp="1"/>
          </p:cNvSpPr>
          <p:nvPr>
            <p:ph type="sldNum" sz="quarter" idx="12"/>
          </p:nvPr>
        </p:nvSpPr>
        <p:spPr/>
        <p:txBody>
          <a:bodyPr/>
          <a:lstStyle/>
          <a:p>
            <a:fld id="{1C8685FC-2A53-4F39-9A4D-F69E62F1D728}" type="slidenum">
              <a:rPr lang="en-US" smtClean="0"/>
              <a:t>1</a:t>
            </a:fld>
            <a:endParaRPr lang="en-US"/>
          </a:p>
        </p:txBody>
      </p:sp>
      <p:pic>
        <p:nvPicPr>
          <p:cNvPr id="14" name="Picture 13"/>
          <p:cNvPicPr>
            <a:picLocks noChangeAspect="1"/>
          </p:cNvPicPr>
          <p:nvPr/>
        </p:nvPicPr>
        <p:blipFill>
          <a:blip r:embed="rId3"/>
          <a:stretch>
            <a:fillRect/>
          </a:stretch>
        </p:blipFill>
        <p:spPr>
          <a:xfrm>
            <a:off x="1" y="0"/>
            <a:ext cx="5765648" cy="1077560"/>
          </a:xfrm>
          <a:prstGeom prst="rect">
            <a:avLst/>
          </a:prstGeom>
        </p:spPr>
      </p:pic>
      <p:sp>
        <p:nvSpPr>
          <p:cNvPr id="17" name="Rectangle 16"/>
          <p:cNvSpPr/>
          <p:nvPr/>
        </p:nvSpPr>
        <p:spPr>
          <a:xfrm>
            <a:off x="5962765" y="46007"/>
            <a:ext cx="3181235" cy="984885"/>
          </a:xfrm>
          <a:prstGeom prst="rect">
            <a:avLst/>
          </a:prstGeom>
          <a:noFill/>
        </p:spPr>
        <p:txBody>
          <a:bodyPr wrap="square">
            <a:spAutoFit/>
          </a:bodyPr>
          <a:lstStyle/>
          <a:p>
            <a:pPr algn="r"/>
            <a:r>
              <a:rPr lang="en-US" sz="1450" b="1" dirty="0" err="1">
                <a:latin typeface="Bahnschrift SemiBold" panose="020B0502040204020203" pitchFamily="34" charset="0"/>
                <a:ea typeface="Adobe Heiti Std R" pitchFamily="34" charset="-128"/>
                <a:cs typeface="Times New Roman" pitchFamily="18" charset="0"/>
              </a:rPr>
              <a:t>CyberC</a:t>
            </a:r>
            <a:r>
              <a:rPr lang="en-US" sz="1450" b="1" dirty="0">
                <a:latin typeface="Bahnschrift SemiBold" panose="020B0502040204020203" pitchFamily="34" charset="0"/>
                <a:ea typeface="Adobe Heiti Std R" pitchFamily="34" charset="-128"/>
                <a:cs typeface="Times New Roman" pitchFamily="18" charset="0"/>
              </a:rPr>
              <a:t> 2025 – IEEE </a:t>
            </a:r>
            <a:r>
              <a:rPr lang="en-US" sz="1450" b="1" dirty="0" smtClean="0">
                <a:latin typeface="Bahnschrift SemiBold" panose="020B0502040204020203" pitchFamily="34" charset="0"/>
                <a:ea typeface="Adobe Heiti Std R" pitchFamily="34" charset="-128"/>
                <a:cs typeface="Times New Roman" pitchFamily="18" charset="0"/>
              </a:rPr>
              <a:t>TCBD</a:t>
            </a:r>
            <a:endParaRPr lang="en-US" sz="1450" b="1" dirty="0">
              <a:latin typeface="Bahnschrift SemiBold" panose="020B0502040204020203" pitchFamily="34" charset="0"/>
              <a:ea typeface="Adobe Heiti Std R" pitchFamily="34" charset="-128"/>
              <a:cs typeface="Times New Roman" pitchFamily="18" charset="0"/>
            </a:endParaRPr>
          </a:p>
          <a:p>
            <a:pPr algn="r"/>
            <a:r>
              <a:rPr lang="en-US" sz="1450" b="1" dirty="0">
                <a:latin typeface="Bahnschrift SemiBold" panose="020B0502040204020203" pitchFamily="34" charset="0"/>
                <a:ea typeface="Adobe Heiti Std R" pitchFamily="34" charset="-128"/>
                <a:cs typeface="Times New Roman" pitchFamily="18" charset="0"/>
              </a:rPr>
              <a:t>The 17th Int. Conference on Cyber-Enabled Distributed Computing and Knowledge </a:t>
            </a:r>
            <a:r>
              <a:rPr lang="en-US" sz="1450" b="1" dirty="0" smtClean="0">
                <a:latin typeface="Bahnschrift SemiBold" panose="020B0502040204020203" pitchFamily="34" charset="0"/>
                <a:ea typeface="Adobe Heiti Std R" pitchFamily="34" charset="-128"/>
                <a:cs typeface="Times New Roman" pitchFamily="18" charset="0"/>
              </a:rPr>
              <a:t>Discovery</a:t>
            </a:r>
            <a:endParaRPr lang="en-US" sz="1450" b="1" dirty="0">
              <a:latin typeface="Bahnschrift SemiBold" panose="020B0502040204020203" pitchFamily="34" charset="0"/>
              <a:ea typeface="Adobe Heiti Std R" pitchFamily="34" charset="-128"/>
              <a:cs typeface="Times New Roman" pitchFamily="18" charset="0"/>
            </a:endParaRPr>
          </a:p>
        </p:txBody>
      </p:sp>
      <p:sp>
        <p:nvSpPr>
          <p:cNvPr id="18" name="TextBox 17"/>
          <p:cNvSpPr txBox="1"/>
          <p:nvPr/>
        </p:nvSpPr>
        <p:spPr>
          <a:xfrm>
            <a:off x="0" y="6488668"/>
            <a:ext cx="9144000" cy="369332"/>
          </a:xfrm>
          <a:prstGeom prst="rect">
            <a:avLst/>
          </a:prstGeom>
          <a:solidFill>
            <a:srgbClr val="0000FF"/>
          </a:solidFill>
        </p:spPr>
        <p:txBody>
          <a:bodyPr wrap="square" rtlCol="0">
            <a:spAutoFit/>
          </a:bodyPr>
          <a:lstStyle/>
          <a:p>
            <a:r>
              <a:rPr lang="en-US" dirty="0">
                <a:solidFill>
                  <a:schemeClr val="bg1"/>
                </a:solidFill>
              </a:rPr>
              <a:t>Taiyuan, Shanxi, October 17-18, 2025</a:t>
            </a:r>
          </a:p>
        </p:txBody>
      </p:sp>
    </p:spTree>
    <p:extLst>
      <p:ext uri="{BB962C8B-B14F-4D97-AF65-F5344CB8AC3E}">
        <p14:creationId xmlns:p14="http://schemas.microsoft.com/office/powerpoint/2010/main" val="1175609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err="1">
                <a:solidFill>
                  <a:schemeClr val="tx1"/>
                </a:solidFill>
                <a:latin typeface="Calibri" panose="020F0502020204030204" pitchFamily="34" charset="0"/>
                <a:cs typeface="Calibri" panose="020F0502020204030204" pitchFamily="34" charset="0"/>
              </a:rPr>
              <a:t>Blockchain</a:t>
            </a:r>
            <a:r>
              <a:rPr lang="en-US" sz="4000" b="1" dirty="0">
                <a:solidFill>
                  <a:schemeClr val="tx1"/>
                </a:solidFill>
                <a:latin typeface="Calibri" panose="020F0502020204030204" pitchFamily="34" charset="0"/>
                <a:cs typeface="Calibri" panose="020F0502020204030204" pitchFamily="34" charset="0"/>
              </a:rPr>
              <a:t> for Distributed Data Storing</a:t>
            </a:r>
          </a:p>
        </p:txBody>
      </p:sp>
      <p:sp>
        <p:nvSpPr>
          <p:cNvPr id="11" name="Slide Number Placeholder 10"/>
          <p:cNvSpPr>
            <a:spLocks noGrp="1"/>
          </p:cNvSpPr>
          <p:nvPr>
            <p:ph type="sldNum" sz="quarter" idx="15"/>
          </p:nvPr>
        </p:nvSpPr>
        <p:spPr/>
        <p:txBody>
          <a:bodyPr/>
          <a:lstStyle/>
          <a:p>
            <a:fld id="{1C8685FC-2A53-4F39-9A4D-F69E62F1D728}" type="slidenum">
              <a:rPr lang="en-US" smtClean="0"/>
              <a:t>10</a:t>
            </a:fld>
            <a:endParaRPr lang="en-US"/>
          </a:p>
        </p:txBody>
      </p:sp>
      <p:sp>
        <p:nvSpPr>
          <p:cNvPr id="10" name="Rectangle 9"/>
          <p:cNvSpPr/>
          <p:nvPr/>
        </p:nvSpPr>
        <p:spPr>
          <a:xfrm>
            <a:off x="114130" y="3840065"/>
            <a:ext cx="8624486" cy="298775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b="1" dirty="0" smtClean="0">
                <a:latin typeface="Bahnschrift Light" panose="020B0502040204020203" pitchFamily="34" charset="0"/>
                <a:cs typeface="Arial" pitchFamily="34" charset="0"/>
              </a:rPr>
              <a:t>A </a:t>
            </a:r>
            <a:r>
              <a:rPr lang="en-US" b="1" dirty="0" err="1">
                <a:latin typeface="Bahnschrift Light" panose="020B0502040204020203" pitchFamily="34" charset="0"/>
                <a:cs typeface="Arial" pitchFamily="34" charset="0"/>
              </a:rPr>
              <a:t>blockchain</a:t>
            </a:r>
            <a:r>
              <a:rPr lang="en-US" b="1" dirty="0">
                <a:latin typeface="Bahnschrift Light" panose="020B0502040204020203" pitchFamily="34" charset="0"/>
                <a:cs typeface="Arial" pitchFamily="34" charset="0"/>
              </a:rPr>
              <a:t> is considered in the distributed </a:t>
            </a:r>
            <a:r>
              <a:rPr lang="en-US" b="1" dirty="0" smtClean="0">
                <a:latin typeface="Bahnschrift Light" panose="020B0502040204020203" pitchFamily="34" charset="0"/>
                <a:cs typeface="Arial" pitchFamily="34" charset="0"/>
              </a:rPr>
              <a:t>data storage </a:t>
            </a:r>
            <a:r>
              <a:rPr lang="en-US" b="1" dirty="0">
                <a:latin typeface="Bahnschrift Light" panose="020B0502040204020203" pitchFamily="34" charset="0"/>
                <a:cs typeface="Arial" pitchFamily="34" charset="0"/>
              </a:rPr>
              <a:t>design to provide distributed directory services in </a:t>
            </a:r>
            <a:r>
              <a:rPr lang="en-US" b="1" dirty="0" smtClean="0">
                <a:latin typeface="Bahnschrift Light" panose="020B0502040204020203" pitchFamily="34" charset="0"/>
                <a:cs typeface="Arial" pitchFamily="34" charset="0"/>
              </a:rPr>
              <a:t>the dynamic </a:t>
            </a:r>
            <a:r>
              <a:rPr lang="en-US" b="1" dirty="0">
                <a:latin typeface="Bahnschrift Light" panose="020B0502040204020203" pitchFamily="34" charset="0"/>
                <a:cs typeface="Arial" pitchFamily="34" charset="0"/>
              </a:rPr>
              <a:t>network. Data directory information and the </a:t>
            </a:r>
            <a:r>
              <a:rPr lang="en-US" b="1" dirty="0" smtClean="0">
                <a:latin typeface="Bahnschrift Light" panose="020B0502040204020203" pitchFamily="34" charset="0"/>
                <a:cs typeface="Arial" pitchFamily="34" charset="0"/>
              </a:rPr>
              <a:t>records of </a:t>
            </a:r>
            <a:r>
              <a:rPr lang="en-US" b="1" dirty="0">
                <a:latin typeface="Bahnschrift Light" panose="020B0502040204020203" pitchFamily="34" charset="0"/>
                <a:cs typeface="Arial" pitchFamily="34" charset="0"/>
              </a:rPr>
              <a:t>data operational activities are stored in the </a:t>
            </a:r>
            <a:r>
              <a:rPr lang="en-US" b="1" dirty="0" err="1" smtClean="0">
                <a:latin typeface="Bahnschrift Light" panose="020B0502040204020203" pitchFamily="34" charset="0"/>
                <a:cs typeface="Arial" pitchFamily="34" charset="0"/>
              </a:rPr>
              <a:t>blockchain</a:t>
            </a:r>
            <a:r>
              <a:rPr lang="en-US" b="1" dirty="0" smtClean="0">
                <a:latin typeface="Bahnschrift Light" panose="020B0502040204020203" pitchFamily="34" charset="0"/>
                <a:cs typeface="Arial" pitchFamily="34" charset="0"/>
              </a:rPr>
              <a:t> as transactions.</a:t>
            </a:r>
          </a:p>
          <a:p>
            <a:pPr marL="298450" indent="-285750">
              <a:lnSpc>
                <a:spcPct val="95000"/>
              </a:lnSpc>
              <a:spcBef>
                <a:spcPct val="0"/>
              </a:spcBef>
              <a:buFont typeface="Wingdings" pitchFamily="2" charset="2"/>
              <a:buChar char="q"/>
              <a:tabLst>
                <a:tab pos="914400" algn="l"/>
              </a:tabLst>
            </a:pPr>
            <a:r>
              <a:rPr lang="en-US" b="1" dirty="0" smtClean="0">
                <a:solidFill>
                  <a:srgbClr val="0000CC"/>
                </a:solidFill>
                <a:latin typeface="Bahnschrift Light" panose="020B0502040204020203" pitchFamily="34" charset="0"/>
                <a:cs typeface="Arial" pitchFamily="34" charset="0"/>
              </a:rPr>
              <a:t>It </a:t>
            </a:r>
            <a:r>
              <a:rPr lang="en-US" b="1" dirty="0">
                <a:solidFill>
                  <a:srgbClr val="0000CC"/>
                </a:solidFill>
                <a:latin typeface="Bahnschrift Light" panose="020B0502040204020203" pitchFamily="34" charset="0"/>
                <a:cs typeface="Arial" pitchFamily="34" charset="0"/>
              </a:rPr>
              <a:t>allows an authorized node to query </a:t>
            </a:r>
            <a:r>
              <a:rPr lang="en-US" b="1" dirty="0" smtClean="0">
                <a:solidFill>
                  <a:srgbClr val="0000CC"/>
                </a:solidFill>
                <a:latin typeface="Bahnschrift Light" panose="020B0502040204020203" pitchFamily="34" charset="0"/>
                <a:cs typeface="Arial" pitchFamily="34" charset="0"/>
              </a:rPr>
              <a:t>and manage </a:t>
            </a:r>
            <a:r>
              <a:rPr lang="en-US" b="1" dirty="0">
                <a:solidFill>
                  <a:srgbClr val="0000CC"/>
                </a:solidFill>
                <a:latin typeface="Bahnschrift Light" panose="020B0502040204020203" pitchFamily="34" charset="0"/>
                <a:cs typeface="Arial" pitchFamily="34" charset="0"/>
              </a:rPr>
              <a:t>the network data with security. </a:t>
            </a:r>
          </a:p>
          <a:p>
            <a:pPr marL="298450" indent="-285750">
              <a:lnSpc>
                <a:spcPct val="95000"/>
              </a:lnSpc>
              <a:spcBef>
                <a:spcPct val="0"/>
              </a:spcBef>
              <a:buFont typeface="Wingdings" pitchFamily="2" charset="2"/>
              <a:buChar char="q"/>
              <a:tabLst>
                <a:tab pos="914400" algn="l"/>
              </a:tabLst>
            </a:pPr>
            <a:r>
              <a:rPr lang="en-US" b="1" dirty="0" smtClean="0">
                <a:latin typeface="Bahnschrift Light" panose="020B0502040204020203" pitchFamily="34" charset="0"/>
                <a:cs typeface="Arial" pitchFamily="34" charset="0"/>
              </a:rPr>
              <a:t>The </a:t>
            </a:r>
            <a:r>
              <a:rPr lang="en-US" b="1" dirty="0" err="1" smtClean="0">
                <a:latin typeface="Bahnschrift Light" panose="020B0502040204020203" pitchFamily="34" charset="0"/>
                <a:cs typeface="Arial" pitchFamily="34" charset="0"/>
              </a:rPr>
              <a:t>blockchain</a:t>
            </a:r>
            <a:r>
              <a:rPr lang="en-US" b="1" dirty="0" smtClean="0">
                <a:latin typeface="Bahnschrift Light" panose="020B0502040204020203" pitchFamily="34" charset="0"/>
                <a:cs typeface="Arial" pitchFamily="34" charset="0"/>
              </a:rPr>
              <a:t> </a:t>
            </a:r>
            <a:r>
              <a:rPr lang="en-US" b="1" dirty="0">
                <a:latin typeface="Bahnschrift Light" panose="020B0502040204020203" pitchFamily="34" charset="0"/>
                <a:cs typeface="Arial" pitchFamily="34" charset="0"/>
              </a:rPr>
              <a:t>in the hostile and dynamic network </a:t>
            </a:r>
            <a:r>
              <a:rPr lang="en-US" b="1" dirty="0" smtClean="0">
                <a:latin typeface="Bahnschrift Light" panose="020B0502040204020203" pitchFamily="34" charset="0"/>
                <a:cs typeface="Arial" pitchFamily="34" charset="0"/>
              </a:rPr>
              <a:t>should offer </a:t>
            </a:r>
            <a:r>
              <a:rPr lang="en-US" b="1" dirty="0">
                <a:latin typeface="Bahnschrift Light" panose="020B0502040204020203" pitchFamily="34" charset="0"/>
                <a:cs typeface="Arial" pitchFamily="34" charset="0"/>
              </a:rPr>
              <a:t>accessible directory service, tamper-proofing, and </a:t>
            </a:r>
            <a:r>
              <a:rPr lang="en-US" b="1" dirty="0" smtClean="0">
                <a:latin typeface="Bahnschrift Light" panose="020B0502040204020203" pitchFamily="34" charset="0"/>
                <a:cs typeface="Arial" pitchFamily="34" charset="0"/>
              </a:rPr>
              <a:t>data directory </a:t>
            </a:r>
            <a:r>
              <a:rPr lang="en-US" b="1" dirty="0">
                <a:latin typeface="Bahnschrift Light" panose="020B0502040204020203" pitchFamily="34" charset="0"/>
                <a:cs typeface="Arial" pitchFamily="34" charset="0"/>
              </a:rPr>
              <a:t>confidentiality. </a:t>
            </a:r>
            <a:endParaRPr lang="en-US" b="1" dirty="0" smtClean="0">
              <a:latin typeface="Bahnschrift Light" panose="020B0502040204020203" pitchFamily="34" charset="0"/>
              <a:cs typeface="Arial" pitchFamily="34" charset="0"/>
            </a:endParaRPr>
          </a:p>
        </p:txBody>
      </p:sp>
      <p:sp>
        <p:nvSpPr>
          <p:cNvPr id="15" name="Rectangle 14"/>
          <p:cNvSpPr/>
          <p:nvPr/>
        </p:nvSpPr>
        <p:spPr>
          <a:xfrm>
            <a:off x="114129" y="788064"/>
            <a:ext cx="3592749"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A </a:t>
            </a:r>
            <a:r>
              <a:rPr lang="en-US" b="1" dirty="0">
                <a:latin typeface="Bahnschrift Light" panose="020B0502040204020203" pitchFamily="34" charset="0"/>
                <a:cs typeface="Arial" pitchFamily="34" charset="0"/>
              </a:rPr>
              <a:t>centralized directory </a:t>
            </a:r>
            <a:r>
              <a:rPr lang="en-US" b="1" dirty="0" smtClean="0">
                <a:latin typeface="Bahnschrift Light" panose="020B0502040204020203" pitchFamily="34" charset="0"/>
                <a:cs typeface="Arial" pitchFamily="34" charset="0"/>
              </a:rPr>
              <a:t>server in </a:t>
            </a:r>
            <a:r>
              <a:rPr lang="en-US" b="1" dirty="0">
                <a:latin typeface="Bahnschrift Light" panose="020B0502040204020203" pitchFamily="34" charset="0"/>
                <a:cs typeface="Arial" pitchFamily="34" charset="0"/>
              </a:rPr>
              <a:t>a hostile environment </a:t>
            </a:r>
            <a:r>
              <a:rPr lang="en-US" b="1" dirty="0" smtClean="0">
                <a:latin typeface="Bahnschrift Light" panose="020B0502040204020203" pitchFamily="34" charset="0"/>
                <a:cs typeface="Arial" pitchFamily="34" charset="0"/>
              </a:rPr>
              <a:t>is subjected </a:t>
            </a:r>
            <a:r>
              <a:rPr lang="en-US" b="1" dirty="0">
                <a:latin typeface="Bahnschrift Light" panose="020B0502040204020203" pitchFamily="34" charset="0"/>
                <a:cs typeface="Arial" pitchFamily="34" charset="0"/>
              </a:rPr>
              <a:t>to security issues </a:t>
            </a:r>
            <a:r>
              <a:rPr lang="en-US" b="1" dirty="0" smtClean="0">
                <a:latin typeface="Bahnschrift Light" panose="020B0502040204020203" pitchFamily="34" charset="0"/>
                <a:cs typeface="Arial" pitchFamily="34" charset="0"/>
              </a:rPr>
              <a:t>and single </a:t>
            </a:r>
            <a:r>
              <a:rPr lang="en-US" b="1" dirty="0">
                <a:latin typeface="Bahnschrift Light" panose="020B0502040204020203" pitchFamily="34" charset="0"/>
                <a:cs typeface="Arial" pitchFamily="34" charset="0"/>
              </a:rPr>
              <a:t>failure of point. The compromise of the directory </a:t>
            </a:r>
            <a:r>
              <a:rPr lang="en-US" b="1" dirty="0" smtClean="0">
                <a:latin typeface="Bahnschrift Light" panose="020B0502040204020203" pitchFamily="34" charset="0"/>
                <a:cs typeface="Arial" pitchFamily="34" charset="0"/>
              </a:rPr>
              <a:t>server will </a:t>
            </a:r>
            <a:r>
              <a:rPr lang="en-US" b="1" dirty="0">
                <a:latin typeface="Bahnschrift Light" panose="020B0502040204020203" pitchFamily="34" charset="0"/>
                <a:cs typeface="Arial" pitchFamily="34" charset="0"/>
              </a:rPr>
              <a:t>result in the loss of all network data, due to </a:t>
            </a:r>
            <a:r>
              <a:rPr lang="en-US" b="1" dirty="0" smtClean="0">
                <a:latin typeface="Bahnschrift Light" panose="020B0502040204020203" pitchFamily="34" charset="0"/>
                <a:cs typeface="Arial" pitchFamily="34" charset="0"/>
              </a:rPr>
              <a:t>disorder of </a:t>
            </a:r>
            <a:r>
              <a:rPr lang="en-US" b="1" dirty="0">
                <a:latin typeface="Bahnschrift Light" panose="020B0502040204020203" pitchFamily="34" charset="0"/>
                <a:cs typeface="Arial" pitchFamily="34" charset="0"/>
              </a:rPr>
              <a:t>the fragment index of each data file</a:t>
            </a:r>
            <a:r>
              <a:rPr lang="en-US" b="1" dirty="0" smtClean="0">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949052" y="766295"/>
            <a:ext cx="4366129" cy="2407608"/>
          </a:xfrm>
          <a:prstGeom prst="rect">
            <a:avLst/>
          </a:prstGeom>
          <a:solidFill>
            <a:schemeClr val="accent4">
              <a:lumMod val="40000"/>
              <a:lumOff val="60000"/>
            </a:schemeClr>
          </a:solidFill>
          <a:ln>
            <a:solidFill>
              <a:schemeClr val="accent3"/>
            </a:solidFill>
          </a:ln>
        </p:spPr>
      </p:pic>
      <p:sp>
        <p:nvSpPr>
          <p:cNvPr id="8" name="Rectangle 7"/>
          <p:cNvSpPr/>
          <p:nvPr/>
        </p:nvSpPr>
        <p:spPr>
          <a:xfrm>
            <a:off x="3833596" y="3193734"/>
            <a:ext cx="4481585" cy="646331"/>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Nodes are selected as </a:t>
            </a:r>
            <a:r>
              <a:rPr lang="en-US" b="1" dirty="0" err="1" smtClean="0">
                <a:latin typeface="Calibri" panose="020F0502020204030204" pitchFamily="34" charset="0"/>
                <a:cs typeface="Calibri" panose="020F0502020204030204" pitchFamily="34" charset="0"/>
              </a:rPr>
              <a:t>Blockchain</a:t>
            </a:r>
            <a:r>
              <a:rPr lang="en-US" b="1" dirty="0" smtClean="0">
                <a:latin typeface="Calibri" panose="020F0502020204030204" pitchFamily="34" charset="0"/>
                <a:cs typeface="Calibri" panose="020F0502020204030204" pitchFamily="34" charset="0"/>
              </a:rPr>
              <a:t> nodes to implement a </a:t>
            </a:r>
            <a:r>
              <a:rPr lang="en-US" b="1" dirty="0" err="1">
                <a:latin typeface="Calibri" panose="020F0502020204030204" pitchFamily="34" charset="0"/>
                <a:cs typeface="Calibri" panose="020F0502020204030204" pitchFamily="34" charset="0"/>
              </a:rPr>
              <a:t>B</a:t>
            </a:r>
            <a:r>
              <a:rPr lang="en-US" b="1" dirty="0" err="1" smtClean="0">
                <a:latin typeface="Calibri" panose="020F0502020204030204" pitchFamily="34" charset="0"/>
                <a:cs typeface="Calibri" panose="020F0502020204030204" pitchFamily="34" charset="0"/>
              </a:rPr>
              <a:t>lockchain</a:t>
            </a:r>
            <a:r>
              <a:rPr lang="en-US" b="1" dirty="0" smtClean="0">
                <a:latin typeface="Calibri" panose="020F0502020204030204" pitchFamily="34" charset="0"/>
                <a:cs typeface="Calibri" panose="020F0502020204030204" pitchFamily="34" charset="0"/>
              </a:rPr>
              <a:t>-based file directory. </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9567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NDDS Attacks and Security Analysis</a:t>
            </a:r>
          </a:p>
        </p:txBody>
      </p:sp>
      <p:sp>
        <p:nvSpPr>
          <p:cNvPr id="11" name="Slide Number Placeholder 10"/>
          <p:cNvSpPr>
            <a:spLocks noGrp="1"/>
          </p:cNvSpPr>
          <p:nvPr>
            <p:ph type="sldNum" sz="quarter" idx="15"/>
          </p:nvPr>
        </p:nvSpPr>
        <p:spPr/>
        <p:txBody>
          <a:bodyPr/>
          <a:lstStyle/>
          <a:p>
            <a:fld id="{1C8685FC-2A53-4F39-9A4D-F69E62F1D728}" type="slidenum">
              <a:rPr lang="en-US" smtClean="0"/>
              <a:t>11</a:t>
            </a:fld>
            <a:endParaRPr lang="en-US"/>
          </a:p>
        </p:txBody>
      </p:sp>
      <p:sp>
        <p:nvSpPr>
          <p:cNvPr id="15" name="Rectangle 14"/>
          <p:cNvSpPr/>
          <p:nvPr/>
        </p:nvSpPr>
        <p:spPr>
          <a:xfrm>
            <a:off x="114129" y="788064"/>
            <a:ext cx="8624487" cy="5886508"/>
          </a:xfrm>
          <a:prstGeom prst="rect">
            <a:avLst/>
          </a:prstGeom>
        </p:spPr>
        <p:txBody>
          <a:bodyPr/>
          <a:lstStyle/>
          <a:p>
            <a:pPr marL="12700">
              <a:lnSpc>
                <a:spcPct val="95000"/>
              </a:lnSpc>
              <a:spcBef>
                <a:spcPct val="0"/>
              </a:spcBef>
              <a:tabLst>
                <a:tab pos="914400" algn="l"/>
              </a:tabLst>
            </a:pPr>
            <a:r>
              <a:rPr lang="en-US" sz="2400" b="1" dirty="0">
                <a:latin typeface="Bahnschrift Light" panose="020B0502040204020203" pitchFamily="34" charset="0"/>
                <a:cs typeface="Arial" pitchFamily="34" charset="0"/>
              </a:rPr>
              <a:t>For NDDS security analysis, we assume the </a:t>
            </a:r>
            <a:r>
              <a:rPr lang="en-US" sz="2400" b="1" dirty="0" err="1" smtClean="0">
                <a:latin typeface="Bahnschrift Light" panose="020B0502040204020203" pitchFamily="34" charset="0"/>
                <a:cs typeface="Arial" pitchFamily="34" charset="0"/>
              </a:rPr>
              <a:t>blockchain</a:t>
            </a:r>
            <a:r>
              <a:rPr lang="en-US" sz="2400" b="1" dirty="0" smtClean="0">
                <a:latin typeface="Bahnschrift Light" panose="020B0502040204020203" pitchFamily="34" charset="0"/>
                <a:cs typeface="Arial" pitchFamily="34" charset="0"/>
              </a:rPr>
              <a:t> and </a:t>
            </a:r>
            <a:r>
              <a:rPr lang="en-US" sz="2400" b="1" dirty="0">
                <a:latin typeface="Bahnschrift Light" panose="020B0502040204020203" pitchFamily="34" charset="0"/>
                <a:cs typeface="Arial" pitchFamily="34" charset="0"/>
              </a:rPr>
              <a:t>the data sinker are both secure and all possible </a:t>
            </a:r>
            <a:r>
              <a:rPr lang="en-US" sz="2400" b="1" dirty="0" smtClean="0">
                <a:latin typeface="Bahnschrift Light" panose="020B0502040204020203" pitchFamily="34" charset="0"/>
                <a:cs typeface="Arial" pitchFamily="34" charset="0"/>
              </a:rPr>
              <a:t>security attacks </a:t>
            </a:r>
            <a:r>
              <a:rPr lang="en-US" sz="2400" b="1" dirty="0">
                <a:latin typeface="Bahnschrift Light" panose="020B0502040204020203" pitchFamily="34" charset="0"/>
                <a:cs typeface="Arial" pitchFamily="34" charset="0"/>
              </a:rPr>
              <a:t>against them are addressed</a:t>
            </a:r>
            <a:r>
              <a:rPr lang="en-US" sz="2400" b="1" dirty="0" smtClean="0">
                <a:latin typeface="Bahnschrift Light" panose="020B0502040204020203" pitchFamily="34" charset="0"/>
                <a:cs typeface="Arial" pitchFamily="34" charset="0"/>
              </a:rPr>
              <a:t>. NDDS prevents the following attacks: </a:t>
            </a:r>
          </a:p>
          <a:p>
            <a:pPr marL="298450" indent="-285750">
              <a:lnSpc>
                <a:spcPct val="95000"/>
              </a:lnSpc>
              <a:spcBef>
                <a:spcPct val="0"/>
              </a:spcBef>
              <a:buFont typeface="Wingdings" panose="05000000000000000000" pitchFamily="2" charset="2"/>
              <a:buChar char="q"/>
              <a:tabLst>
                <a:tab pos="914400" algn="l"/>
              </a:tabLst>
            </a:pPr>
            <a:endParaRPr lang="en-US" sz="2400" b="1" dirty="0" smtClean="0">
              <a:latin typeface="Bahnschrift Light" panose="020B0502040204020203" pitchFamily="34" charset="0"/>
              <a:cs typeface="Arial" pitchFamily="34" charset="0"/>
            </a:endParaRPr>
          </a:p>
          <a:p>
            <a:pPr marL="298450" indent="-285750">
              <a:lnSpc>
                <a:spcPct val="95000"/>
              </a:lnSpc>
              <a:spcBef>
                <a:spcPct val="0"/>
              </a:spcBef>
              <a:buFont typeface="Wingdings" panose="05000000000000000000" pitchFamily="2" charset="2"/>
              <a:buChar char="q"/>
              <a:tabLst>
                <a:tab pos="914400" algn="l"/>
              </a:tabLst>
            </a:pPr>
            <a:r>
              <a:rPr lang="en-US" sz="2000" dirty="0" smtClean="0">
                <a:solidFill>
                  <a:srgbClr val="0000FF"/>
                </a:solidFill>
                <a:latin typeface="Bahnschrift Light" panose="020B0502040204020203" pitchFamily="34" charset="0"/>
                <a:cs typeface="Arial" pitchFamily="34" charset="0"/>
              </a:rPr>
              <a:t>Malicious </a:t>
            </a:r>
            <a:r>
              <a:rPr lang="en-US" sz="2000" dirty="0">
                <a:solidFill>
                  <a:srgbClr val="0000FF"/>
                </a:solidFill>
                <a:latin typeface="Bahnschrift Light" panose="020B0502040204020203" pitchFamily="34" charset="0"/>
                <a:cs typeface="Arial" pitchFamily="34" charset="0"/>
              </a:rPr>
              <a:t>behaviors </a:t>
            </a:r>
            <a:r>
              <a:rPr lang="en-US" sz="2000" dirty="0" smtClean="0">
                <a:solidFill>
                  <a:srgbClr val="0000FF"/>
                </a:solidFill>
                <a:latin typeface="Bahnschrift Light" panose="020B0502040204020203" pitchFamily="34" charset="0"/>
                <a:cs typeface="Arial" pitchFamily="34" charset="0"/>
              </a:rPr>
              <a:t>from an </a:t>
            </a:r>
            <a:r>
              <a:rPr lang="en-US" sz="2000" dirty="0">
                <a:solidFill>
                  <a:srgbClr val="0000FF"/>
                </a:solidFill>
                <a:latin typeface="Bahnschrift Light" panose="020B0502040204020203" pitchFamily="34" charset="0"/>
                <a:cs typeface="Arial" pitchFamily="34" charset="0"/>
              </a:rPr>
              <a:t>adversary could be conducted in order to </a:t>
            </a:r>
            <a:r>
              <a:rPr lang="en-US" sz="2000" dirty="0" smtClean="0">
                <a:solidFill>
                  <a:srgbClr val="0000FF"/>
                </a:solidFill>
                <a:latin typeface="Bahnschrift Light" panose="020B0502040204020203" pitchFamily="34" charset="0"/>
                <a:cs typeface="Arial" pitchFamily="34" charset="0"/>
              </a:rPr>
              <a:t>compromise the </a:t>
            </a:r>
            <a:r>
              <a:rPr lang="en-US" sz="2000" dirty="0">
                <a:solidFill>
                  <a:srgbClr val="0000FF"/>
                </a:solidFill>
                <a:latin typeface="Bahnschrift Light" panose="020B0502040204020203" pitchFamily="34" charset="0"/>
                <a:cs typeface="Arial" pitchFamily="34" charset="0"/>
              </a:rPr>
              <a:t>data or disrupt the data availability from access of </a:t>
            </a:r>
            <a:r>
              <a:rPr lang="en-US" sz="2000" dirty="0" smtClean="0">
                <a:solidFill>
                  <a:srgbClr val="0000FF"/>
                </a:solidFill>
                <a:latin typeface="Bahnschrift Light" panose="020B0502040204020203" pitchFamily="34" charset="0"/>
                <a:cs typeface="Arial" pitchFamily="34" charset="0"/>
              </a:rPr>
              <a:t>an authorized node</a:t>
            </a:r>
            <a:r>
              <a:rPr lang="en-US" sz="2000" dirty="0">
                <a:solidFill>
                  <a:srgbClr val="0000FF"/>
                </a:solidFill>
                <a:latin typeface="Bahnschrift Light" panose="020B0502040204020203" pitchFamily="34" charset="0"/>
                <a:cs typeface="Arial" pitchFamily="34" charset="0"/>
              </a:rPr>
              <a:t>, e.g., </a:t>
            </a:r>
            <a:r>
              <a:rPr lang="en-US" sz="2000" dirty="0" smtClean="0">
                <a:solidFill>
                  <a:srgbClr val="0000FF"/>
                </a:solidFill>
                <a:latin typeface="Bahnschrift Light" panose="020B0502040204020203" pitchFamily="34" charset="0"/>
                <a:cs typeface="Arial" pitchFamily="34" charset="0"/>
              </a:rPr>
              <a:t>Eavesdropping</a:t>
            </a:r>
          </a:p>
          <a:p>
            <a:pPr marL="298450" indent="-285750">
              <a:lnSpc>
                <a:spcPct val="95000"/>
              </a:lnSpc>
              <a:spcBef>
                <a:spcPct val="0"/>
              </a:spcBef>
              <a:buFont typeface="Wingdings" panose="05000000000000000000" pitchFamily="2" charset="2"/>
              <a:buChar char="q"/>
              <a:tabLst>
                <a:tab pos="914400" algn="l"/>
              </a:tabLst>
            </a:pPr>
            <a:r>
              <a:rPr lang="en-US" sz="2000" dirty="0" smtClean="0">
                <a:latin typeface="Bahnschrift Light" panose="020B0502040204020203" pitchFamily="34" charset="0"/>
                <a:cs typeface="Arial" pitchFamily="34" charset="0"/>
              </a:rPr>
              <a:t>A </a:t>
            </a:r>
            <a:r>
              <a:rPr lang="en-US" sz="2000" dirty="0">
                <a:latin typeface="Bahnschrift Light" panose="020B0502040204020203" pitchFamily="34" charset="0"/>
                <a:cs typeface="Arial" pitchFamily="34" charset="0"/>
              </a:rPr>
              <a:t>device could be </a:t>
            </a:r>
            <a:r>
              <a:rPr lang="en-US" sz="2000" dirty="0" smtClean="0">
                <a:latin typeface="Bahnschrift Light" panose="020B0502040204020203" pitchFamily="34" charset="0"/>
                <a:cs typeface="Arial" pitchFamily="34" charset="0"/>
              </a:rPr>
              <a:t>physically seized </a:t>
            </a:r>
            <a:r>
              <a:rPr lang="en-US" sz="2000" dirty="0">
                <a:latin typeface="Bahnschrift Light" panose="020B0502040204020203" pitchFamily="34" charset="0"/>
                <a:cs typeface="Arial" pitchFamily="34" charset="0"/>
              </a:rPr>
              <a:t>or compromised via cyber attacks such that the </a:t>
            </a:r>
            <a:r>
              <a:rPr lang="en-US" sz="2000" dirty="0" smtClean="0">
                <a:latin typeface="Bahnschrift Light" panose="020B0502040204020203" pitchFamily="34" charset="0"/>
                <a:cs typeface="Arial" pitchFamily="34" charset="0"/>
              </a:rPr>
              <a:t>adversary is </a:t>
            </a:r>
            <a:r>
              <a:rPr lang="en-US" sz="2000" dirty="0">
                <a:latin typeface="Bahnschrift Light" panose="020B0502040204020203" pitchFamily="34" charset="0"/>
                <a:cs typeface="Arial" pitchFamily="34" charset="0"/>
              </a:rPr>
              <a:t>able to access all fragments stored in the device.</a:t>
            </a:r>
            <a:endParaRPr lang="en-US" sz="2000" dirty="0" smtClean="0">
              <a:latin typeface="Bahnschrift Light" panose="020B0502040204020203" pitchFamily="34" charset="0"/>
              <a:cs typeface="Arial" pitchFamily="34" charset="0"/>
            </a:endParaRPr>
          </a:p>
          <a:p>
            <a:pPr marL="298450" indent="-285750">
              <a:lnSpc>
                <a:spcPct val="95000"/>
              </a:lnSpc>
              <a:spcBef>
                <a:spcPct val="0"/>
              </a:spcBef>
              <a:buFont typeface="Wingdings" panose="05000000000000000000" pitchFamily="2" charset="2"/>
              <a:buChar char="q"/>
              <a:tabLst>
                <a:tab pos="914400" algn="l"/>
              </a:tabLst>
            </a:pPr>
            <a:r>
              <a:rPr lang="en-US" sz="2000" dirty="0">
                <a:solidFill>
                  <a:srgbClr val="0000FF"/>
                </a:solidFill>
                <a:latin typeface="Bahnschrift Light" panose="020B0502040204020203" pitchFamily="34" charset="0"/>
                <a:cs typeface="Arial" pitchFamily="34" charset="0"/>
              </a:rPr>
              <a:t>An adversary is able to take advantage of a dynamic </a:t>
            </a:r>
            <a:r>
              <a:rPr lang="en-US" sz="2000" dirty="0" smtClean="0">
                <a:solidFill>
                  <a:srgbClr val="0000FF"/>
                </a:solidFill>
                <a:latin typeface="Bahnschrift Light" panose="020B0502040204020203" pitchFamily="34" charset="0"/>
                <a:cs typeface="Arial" pitchFamily="34" charset="0"/>
              </a:rPr>
              <a:t>wireless network </a:t>
            </a:r>
            <a:r>
              <a:rPr lang="en-US" sz="2000" dirty="0">
                <a:solidFill>
                  <a:srgbClr val="0000FF"/>
                </a:solidFill>
                <a:latin typeface="Bahnschrift Light" panose="020B0502040204020203" pitchFamily="34" charset="0"/>
                <a:cs typeface="Arial" pitchFamily="34" charset="0"/>
              </a:rPr>
              <a:t>to perform byzantine distributed data attacks</a:t>
            </a:r>
            <a:r>
              <a:rPr lang="en-US" sz="2000" dirty="0" smtClean="0">
                <a:solidFill>
                  <a:srgbClr val="0000FF"/>
                </a:solidFill>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r>
              <a:rPr lang="en-US" sz="2000" dirty="0" smtClean="0">
                <a:latin typeface="Bahnschrift Light" panose="020B0502040204020203" pitchFamily="34" charset="0"/>
                <a:cs typeface="Arial" pitchFamily="34" charset="0"/>
              </a:rPr>
              <a:t>The </a:t>
            </a:r>
            <a:r>
              <a:rPr lang="en-US" sz="2000" dirty="0">
                <a:latin typeface="Bahnschrift Light" panose="020B0502040204020203" pitchFamily="34" charset="0"/>
                <a:cs typeface="Arial" pitchFamily="34" charset="0"/>
              </a:rPr>
              <a:t>adversary can then act </a:t>
            </a:r>
            <a:r>
              <a:rPr lang="en-US" sz="2000" dirty="0" smtClean="0">
                <a:latin typeface="Bahnschrift Light" panose="020B0502040204020203" pitchFamily="34" charset="0"/>
                <a:cs typeface="Arial" pitchFamily="34" charset="0"/>
              </a:rPr>
              <a:t>as an </a:t>
            </a:r>
            <a:r>
              <a:rPr lang="en-US" sz="2000" dirty="0">
                <a:latin typeface="Bahnschrift Light" panose="020B0502040204020203" pitchFamily="34" charset="0"/>
                <a:cs typeface="Arial" pitchFamily="34" charset="0"/>
              </a:rPr>
              <a:t>intermediate node on the end-to-end path between the </a:t>
            </a:r>
            <a:r>
              <a:rPr lang="en-US" sz="2000" dirty="0" smtClean="0">
                <a:latin typeface="Bahnschrift Light" panose="020B0502040204020203" pitchFamily="34" charset="0"/>
                <a:cs typeface="Arial" pitchFamily="34" charset="0"/>
              </a:rPr>
              <a:t>data source </a:t>
            </a:r>
            <a:r>
              <a:rPr lang="en-US" sz="2000" dirty="0">
                <a:latin typeface="Bahnschrift Light" panose="020B0502040204020203" pitchFamily="34" charset="0"/>
                <a:cs typeface="Arial" pitchFamily="34" charset="0"/>
              </a:rPr>
              <a:t>node and storage node</a:t>
            </a:r>
            <a:r>
              <a:rPr lang="en-US" sz="2000"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r>
              <a:rPr lang="en-US" sz="2000" dirty="0">
                <a:solidFill>
                  <a:srgbClr val="0000FF"/>
                </a:solidFill>
                <a:latin typeface="Bahnschrift Light" panose="020B0502040204020203" pitchFamily="34" charset="0"/>
                <a:cs typeface="Arial" pitchFamily="34" charset="0"/>
              </a:rPr>
              <a:t>As a relay node of the </a:t>
            </a:r>
            <a:r>
              <a:rPr lang="en-US" sz="2000" dirty="0" smtClean="0">
                <a:solidFill>
                  <a:srgbClr val="0000FF"/>
                </a:solidFill>
                <a:latin typeface="Bahnschrift Light" panose="020B0502040204020203" pitchFamily="34" charset="0"/>
                <a:cs typeface="Arial" pitchFamily="34" charset="0"/>
              </a:rPr>
              <a:t>fragments, the </a:t>
            </a:r>
            <a:r>
              <a:rPr lang="en-US" sz="2000" dirty="0">
                <a:solidFill>
                  <a:srgbClr val="0000FF"/>
                </a:solidFill>
                <a:latin typeface="Bahnschrift Light" panose="020B0502040204020203" pitchFamily="34" charset="0"/>
                <a:cs typeface="Arial" pitchFamily="34" charset="0"/>
              </a:rPr>
              <a:t>adversary can hereafter capture, drop, or modify the </a:t>
            </a:r>
            <a:r>
              <a:rPr lang="en-US" sz="2000" dirty="0" smtClean="0">
                <a:solidFill>
                  <a:srgbClr val="0000FF"/>
                </a:solidFill>
                <a:latin typeface="Bahnschrift Light" panose="020B0502040204020203" pitchFamily="34" charset="0"/>
                <a:cs typeface="Arial" pitchFamily="34" charset="0"/>
              </a:rPr>
              <a:t>data fragments </a:t>
            </a:r>
            <a:r>
              <a:rPr lang="en-US" sz="2000" dirty="0">
                <a:solidFill>
                  <a:srgbClr val="0000FF"/>
                </a:solidFill>
                <a:latin typeface="Bahnschrift Light" panose="020B0502040204020203" pitchFamily="34" charset="0"/>
                <a:cs typeface="Arial" pitchFamily="34" charset="0"/>
              </a:rPr>
              <a:t>before delivering them to the next hop towards </a:t>
            </a:r>
            <a:r>
              <a:rPr lang="en-US" sz="2000" dirty="0" smtClean="0">
                <a:solidFill>
                  <a:srgbClr val="0000FF"/>
                </a:solidFill>
                <a:latin typeface="Bahnschrift Light" panose="020B0502040204020203" pitchFamily="34" charset="0"/>
                <a:cs typeface="Arial" pitchFamily="34" charset="0"/>
              </a:rPr>
              <a:t>the destination storage node.</a:t>
            </a:r>
          </a:p>
        </p:txBody>
      </p:sp>
    </p:spTree>
    <p:extLst>
      <p:ext uri="{BB962C8B-B14F-4D97-AF65-F5344CB8AC3E}">
        <p14:creationId xmlns:p14="http://schemas.microsoft.com/office/powerpoint/2010/main" val="156452109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12</a:t>
            </a:fld>
            <a:endParaRPr lang="en-US"/>
          </a:p>
        </p:txBody>
      </p:sp>
      <p:sp>
        <p:nvSpPr>
          <p:cNvPr id="5" name="Rectangle 4"/>
          <p:cNvSpPr/>
          <p:nvPr/>
        </p:nvSpPr>
        <p:spPr>
          <a:xfrm>
            <a:off x="114130" y="680846"/>
            <a:ext cx="8493801" cy="5632311"/>
          </a:xfrm>
          <a:prstGeom prst="rect">
            <a:avLst/>
          </a:prstGeom>
        </p:spPr>
        <p:txBody>
          <a:bodyPr wrap="square">
            <a:spAutoFit/>
          </a:bodyPr>
          <a:lstStyle/>
          <a:p>
            <a:pPr marL="342900" indent="-342900">
              <a:buFont typeface="Wingdings" panose="05000000000000000000" pitchFamily="2" charset="2"/>
              <a:buChar char="q"/>
            </a:pPr>
            <a:r>
              <a:rPr lang="en-US" sz="2400" dirty="0">
                <a:latin typeface="Bahnschrift Light" panose="020B0502040204020203" pitchFamily="34" charset="0"/>
              </a:rPr>
              <a:t>Experiments are conducted to test NDDS efficiency </a:t>
            </a:r>
            <a:r>
              <a:rPr lang="en-US" sz="2400" dirty="0" smtClean="0">
                <a:latin typeface="Bahnschrift Light" panose="020B0502040204020203" pitchFamily="34" charset="0"/>
              </a:rPr>
              <a:t>implemented in </a:t>
            </a:r>
            <a:r>
              <a:rPr lang="en-US" sz="2400" dirty="0">
                <a:latin typeface="Bahnschrift Light" panose="020B0502040204020203" pitchFamily="34" charset="0"/>
              </a:rPr>
              <a:t>different mobile devices which has limited </a:t>
            </a:r>
            <a:r>
              <a:rPr lang="en-US" sz="2400" dirty="0" smtClean="0">
                <a:latin typeface="Bahnschrift Light" panose="020B0502040204020203" pitchFamily="34" charset="0"/>
              </a:rPr>
              <a:t>computational resources. </a:t>
            </a:r>
          </a:p>
          <a:p>
            <a:pPr marL="342900" indent="-342900">
              <a:buFont typeface="Wingdings" panose="05000000000000000000" pitchFamily="2" charset="2"/>
              <a:buChar char="q"/>
            </a:pPr>
            <a:r>
              <a:rPr lang="en-US" sz="2400" dirty="0" smtClean="0">
                <a:latin typeface="Bahnschrift Light" panose="020B0502040204020203" pitchFamily="34" charset="0"/>
              </a:rPr>
              <a:t>Consider </a:t>
            </a:r>
            <a:r>
              <a:rPr lang="en-US" sz="2400" dirty="0">
                <a:latin typeface="Bahnschrift Light" panose="020B0502040204020203" pitchFamily="34" charset="0"/>
              </a:rPr>
              <a:t>an Arduino equipped with a </a:t>
            </a:r>
            <a:r>
              <a:rPr lang="en-US" sz="2400" dirty="0" smtClean="0">
                <a:latin typeface="Bahnschrift Light" panose="020B0502040204020203" pitchFamily="34" charset="0"/>
              </a:rPr>
              <a:t>8-bit microprocessor </a:t>
            </a:r>
            <a:r>
              <a:rPr lang="en-US" sz="2400" dirty="0">
                <a:latin typeface="Bahnschrift Light" panose="020B0502040204020203" pitchFamily="34" charset="0"/>
              </a:rPr>
              <a:t>of 16 MHz and 32k RAM. </a:t>
            </a:r>
            <a:r>
              <a:rPr lang="en-US" sz="2400" dirty="0" smtClean="0">
                <a:latin typeface="Bahnschrift Light" panose="020B0502040204020203" pitchFamily="34" charset="0"/>
              </a:rPr>
              <a:t>is </a:t>
            </a:r>
            <a:r>
              <a:rPr lang="en-US" sz="2400" dirty="0">
                <a:latin typeface="Bahnschrift Light" panose="020B0502040204020203" pitchFamily="34" charset="0"/>
              </a:rPr>
              <a:t>applied for fragment </a:t>
            </a:r>
            <a:r>
              <a:rPr lang="en-US" sz="2400" dirty="0" smtClean="0">
                <a:latin typeface="Bahnschrift Light" panose="020B0502040204020203" pitchFamily="34" charset="0"/>
              </a:rPr>
              <a:t>encoding. </a:t>
            </a:r>
            <a:r>
              <a:rPr lang="en-US" sz="2400" dirty="0">
                <a:latin typeface="Bahnschrift Light" panose="020B0502040204020203" pitchFamily="34" charset="0"/>
              </a:rPr>
              <a:t>Suppose the data is divided into chunks in size of 64 bytes in sequence and </a:t>
            </a:r>
            <a:r>
              <a:rPr lang="en-US" sz="2400" dirty="0" smtClean="0">
                <a:latin typeface="Bahnschrift Light" panose="020B0502040204020203" pitchFamily="34" charset="0"/>
              </a:rPr>
              <a:t>Division/Conquer.</a:t>
            </a:r>
            <a:r>
              <a:rPr lang="en-US" sz="2400" dirty="0">
                <a:latin typeface="Bahnschrift Light" panose="020B0502040204020203" pitchFamily="34" charset="0"/>
              </a:rPr>
              <a:t> </a:t>
            </a:r>
            <a:endParaRPr lang="en-US" sz="2400" dirty="0" smtClean="0">
              <a:latin typeface="Bahnschrift Light" panose="020B0502040204020203" pitchFamily="34" charset="0"/>
            </a:endParaRPr>
          </a:p>
          <a:p>
            <a:pPr marL="342900" indent="-342900">
              <a:buFont typeface="Wingdings" panose="05000000000000000000" pitchFamily="2" charset="2"/>
              <a:buChar char="q"/>
            </a:pPr>
            <a:r>
              <a:rPr lang="en-US" sz="2400" dirty="0" smtClean="0">
                <a:latin typeface="Bahnschrift Light" panose="020B0502040204020203" pitchFamily="34" charset="0"/>
              </a:rPr>
              <a:t>The </a:t>
            </a:r>
            <a:r>
              <a:rPr lang="en-US" sz="2400" dirty="0">
                <a:latin typeface="Bahnschrift Light" panose="020B0502040204020203" pitchFamily="34" charset="0"/>
              </a:rPr>
              <a:t>total overhead to execute an </a:t>
            </a:r>
            <a:r>
              <a:rPr lang="en-US" sz="2400" dirty="0" smtClean="0">
                <a:latin typeface="Bahnschrift Light" panose="020B0502040204020203" pitchFamily="34" charset="0"/>
              </a:rPr>
              <a:t>AES 128 </a:t>
            </a:r>
            <a:r>
              <a:rPr lang="en-US" sz="2400" dirty="0">
                <a:latin typeface="Bahnschrift Light" panose="020B0502040204020203" pitchFamily="34" charset="0"/>
              </a:rPr>
              <a:t>encryption, decryption, SHA3-512 hash, and verification </a:t>
            </a:r>
            <a:r>
              <a:rPr lang="en-US" sz="2400" dirty="0" smtClean="0">
                <a:latin typeface="Bahnschrift Light" panose="020B0502040204020203" pitchFamily="34" charset="0"/>
              </a:rPr>
              <a:t>of a </a:t>
            </a:r>
            <a:r>
              <a:rPr lang="en-US" sz="2400" dirty="0">
                <a:latin typeface="Bahnschrift Light" panose="020B0502040204020203" pitchFamily="34" charset="0"/>
              </a:rPr>
              <a:t>data chunk is approximately 61.34 </a:t>
            </a:r>
            <a:r>
              <a:rPr lang="en-US" sz="2400" dirty="0" err="1">
                <a:latin typeface="Bahnschrift Light" panose="020B0502040204020203" pitchFamily="34" charset="0"/>
              </a:rPr>
              <a:t>ms</a:t>
            </a:r>
            <a:r>
              <a:rPr lang="en-US" sz="2400" dirty="0">
                <a:latin typeface="Bahnschrift Light" panose="020B0502040204020203" pitchFamily="34" charset="0"/>
              </a:rPr>
              <a:t>, which looks high </a:t>
            </a:r>
            <a:r>
              <a:rPr lang="en-US" sz="2400" dirty="0" smtClean="0">
                <a:latin typeface="Bahnschrift Light" panose="020B0502040204020203" pitchFamily="34" charset="0"/>
              </a:rPr>
              <a:t>due to </a:t>
            </a:r>
            <a:r>
              <a:rPr lang="en-US" sz="2400" dirty="0">
                <a:latin typeface="Bahnschrift Light" panose="020B0502040204020203" pitchFamily="34" charset="0"/>
              </a:rPr>
              <a:t>very low hardware </a:t>
            </a:r>
            <a:r>
              <a:rPr lang="en-US" sz="2400" dirty="0" smtClean="0">
                <a:latin typeface="Bahnschrift Light" panose="020B0502040204020203" pitchFamily="34" charset="0"/>
              </a:rPr>
              <a:t>configuration. </a:t>
            </a:r>
          </a:p>
          <a:p>
            <a:pPr marL="342900" indent="-342900">
              <a:buFont typeface="Wingdings" panose="05000000000000000000" pitchFamily="2" charset="2"/>
              <a:buChar char="q"/>
            </a:pPr>
            <a:r>
              <a:rPr lang="en-US" sz="2400" dirty="0" smtClean="0">
                <a:latin typeface="Bahnschrift Light" panose="020B0502040204020203" pitchFamily="34" charset="0"/>
              </a:rPr>
              <a:t>The </a:t>
            </a:r>
            <a:r>
              <a:rPr lang="en-US" sz="2400" dirty="0">
                <a:latin typeface="Bahnschrift Light" panose="020B0502040204020203" pitchFamily="34" charset="0"/>
              </a:rPr>
              <a:t>overhead is </a:t>
            </a:r>
            <a:r>
              <a:rPr lang="en-US" sz="2400" dirty="0" smtClean="0">
                <a:latin typeface="Bahnschrift Light" panose="020B0502040204020203" pitchFamily="34" charset="0"/>
              </a:rPr>
              <a:t>quickly reduced </a:t>
            </a:r>
            <a:r>
              <a:rPr lang="en-US" sz="2400" dirty="0">
                <a:latin typeface="Bahnschrift Light" panose="020B0502040204020203" pitchFamily="34" charset="0"/>
              </a:rPr>
              <a:t>to 0.329 </a:t>
            </a:r>
            <a:r>
              <a:rPr lang="en-US" sz="2400" dirty="0" err="1">
                <a:latin typeface="Bahnschrift Light" panose="020B0502040204020203" pitchFamily="34" charset="0"/>
              </a:rPr>
              <a:t>ms</a:t>
            </a:r>
            <a:r>
              <a:rPr lang="en-US" sz="2400" dirty="0">
                <a:latin typeface="Bahnschrift Light" panose="020B0502040204020203" pitchFamily="34" charset="0"/>
              </a:rPr>
              <a:t> when the operations are implemented </a:t>
            </a:r>
            <a:r>
              <a:rPr lang="en-US" sz="2400" dirty="0" smtClean="0">
                <a:latin typeface="Bahnschrift Light" panose="020B0502040204020203" pitchFamily="34" charset="0"/>
              </a:rPr>
              <a:t>in a </a:t>
            </a:r>
            <a:r>
              <a:rPr lang="en-US" sz="2400" dirty="0">
                <a:latin typeface="Bahnschrift Light" panose="020B0502040204020203" pitchFamily="34" charset="0"/>
              </a:rPr>
              <a:t>Raspberry Pi configured with a 64-bit microprocessor of </a:t>
            </a:r>
            <a:r>
              <a:rPr lang="en-US" sz="2400" dirty="0" smtClean="0">
                <a:latin typeface="Bahnschrift Light" panose="020B0502040204020203" pitchFamily="34" charset="0"/>
              </a:rPr>
              <a:t>1G MHz </a:t>
            </a:r>
            <a:r>
              <a:rPr lang="en-US" sz="2400" dirty="0">
                <a:latin typeface="Bahnschrift Light" panose="020B0502040204020203" pitchFamily="34" charset="0"/>
              </a:rPr>
              <a:t>and 2GB RAM.</a:t>
            </a:r>
          </a:p>
        </p:txBody>
      </p:sp>
    </p:spTree>
    <p:extLst>
      <p:ext uri="{BB962C8B-B14F-4D97-AF65-F5344CB8AC3E}">
        <p14:creationId xmlns:p14="http://schemas.microsoft.com/office/powerpoint/2010/main" val="278038447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13</a:t>
            </a:fld>
            <a:endParaRPr lang="en-US"/>
          </a:p>
        </p:txBody>
      </p:sp>
      <p:sp>
        <p:nvSpPr>
          <p:cNvPr id="15" name="Rectangle 14"/>
          <p:cNvSpPr/>
          <p:nvPr/>
        </p:nvSpPr>
        <p:spPr>
          <a:xfrm>
            <a:off x="5343969" y="975723"/>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(3,2) means a data file is encoded into 3 fragments and 2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Both the </a:t>
            </a:r>
            <a:r>
              <a:rPr lang="en-US" b="1" dirty="0">
                <a:latin typeface="Bahnschrift Light" panose="020B0502040204020203" pitchFamily="34" charset="0"/>
                <a:cs typeface="Arial" pitchFamily="34" charset="0"/>
              </a:rPr>
              <a:t>encoding and decoding delays increase with </a:t>
            </a:r>
            <a:r>
              <a:rPr lang="en-US" b="1" dirty="0" smtClean="0">
                <a:latin typeface="Bahnschrift Light" panose="020B0502040204020203" pitchFamily="34" charset="0"/>
                <a:cs typeface="Arial" pitchFamily="34" charset="0"/>
              </a:rPr>
              <a:t>the data </a:t>
            </a:r>
            <a:r>
              <a:rPr lang="en-US" b="1" dirty="0">
                <a:latin typeface="Bahnschrift Light" panose="020B0502040204020203" pitchFamily="34" charset="0"/>
                <a:cs typeface="Arial" pitchFamily="34" charset="0"/>
              </a:rPr>
              <a:t>size, e.g., from 1 kb to 1024 kb in the experiment</a:t>
            </a:r>
            <a:r>
              <a:rPr lang="en-US" b="1"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401131" y="946144"/>
            <a:ext cx="5049219" cy="2748005"/>
          </a:xfrm>
          <a:prstGeom prst="rect">
            <a:avLst/>
          </a:prstGeom>
        </p:spPr>
      </p:pic>
      <p:pic>
        <p:nvPicPr>
          <p:cNvPr id="6" name="Picture 5"/>
          <p:cNvPicPr>
            <a:picLocks noChangeAspect="1"/>
          </p:cNvPicPr>
          <p:nvPr/>
        </p:nvPicPr>
        <p:blipFill>
          <a:blip r:embed="rId4"/>
          <a:stretch>
            <a:fillRect/>
          </a:stretch>
        </p:blipFill>
        <p:spPr>
          <a:xfrm>
            <a:off x="3284848" y="3803297"/>
            <a:ext cx="5453768" cy="3135531"/>
          </a:xfrm>
          <a:prstGeom prst="rect">
            <a:avLst/>
          </a:prstGeom>
        </p:spPr>
      </p:pic>
      <p:sp>
        <p:nvSpPr>
          <p:cNvPr id="12" name="Rectangle 11"/>
          <p:cNvSpPr/>
          <p:nvPr/>
        </p:nvSpPr>
        <p:spPr>
          <a:xfrm>
            <a:off x="207036" y="3832877"/>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(4,2</a:t>
            </a:r>
            <a:r>
              <a:rPr lang="en-US" b="1" dirty="0">
                <a:latin typeface="Bahnschrift Light" panose="020B0502040204020203" pitchFamily="34" charset="0"/>
                <a:cs typeface="Arial" pitchFamily="34" charset="0"/>
              </a:rPr>
              <a:t>) means a data file is encoded into </a:t>
            </a:r>
            <a:r>
              <a:rPr lang="en-US" b="1" dirty="0" smtClean="0">
                <a:latin typeface="Bahnschrift Light" panose="020B0502040204020203" pitchFamily="34" charset="0"/>
                <a:cs typeface="Arial" pitchFamily="34" charset="0"/>
              </a:rPr>
              <a:t>4 </a:t>
            </a:r>
            <a:r>
              <a:rPr lang="en-US" b="1" dirty="0">
                <a:latin typeface="Bahnschrift Light" panose="020B0502040204020203" pitchFamily="34" charset="0"/>
                <a:cs typeface="Arial" pitchFamily="34" charset="0"/>
              </a:rPr>
              <a:t>fragments and 2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decoding delay </a:t>
            </a:r>
            <a:r>
              <a:rPr lang="en-US" b="1" dirty="0">
                <a:latin typeface="Bahnschrift Light" panose="020B0502040204020203" pitchFamily="34" charset="0"/>
                <a:cs typeface="Arial" pitchFamily="34" charset="0"/>
              </a:rPr>
              <a:t>is higher than the encoding </a:t>
            </a:r>
            <a:r>
              <a:rPr lang="en-US" b="1" dirty="0" smtClean="0">
                <a:latin typeface="Bahnschrift Light" panose="020B0502040204020203" pitchFamily="34" charset="0"/>
                <a:cs typeface="Arial" pitchFamily="34" charset="0"/>
              </a:rPr>
              <a:t>delay.</a:t>
            </a:r>
            <a:endParaRPr lang="en-US" b="1" dirty="0">
              <a:latin typeface="Bahnschrift Light" panose="020B0502040204020203" pitchFamily="34" charset="0"/>
              <a:cs typeface="Arial" pitchFamily="34" charset="0"/>
            </a:endParaRPr>
          </a:p>
        </p:txBody>
      </p:sp>
    </p:spTree>
    <p:extLst>
      <p:ext uri="{BB962C8B-B14F-4D97-AF65-F5344CB8AC3E}">
        <p14:creationId xmlns:p14="http://schemas.microsoft.com/office/powerpoint/2010/main" val="367625325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14</a:t>
            </a:fld>
            <a:endParaRPr lang="en-US"/>
          </a:p>
        </p:txBody>
      </p:sp>
      <p:sp>
        <p:nvSpPr>
          <p:cNvPr id="15" name="Rectangle 14"/>
          <p:cNvSpPr/>
          <p:nvPr/>
        </p:nvSpPr>
        <p:spPr>
          <a:xfrm>
            <a:off x="5343969" y="975723"/>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(5,3) means a data file is encoded into 5 fragments and 3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Both the </a:t>
            </a:r>
            <a:r>
              <a:rPr lang="en-US" b="1" dirty="0">
                <a:latin typeface="Bahnschrift Light" panose="020B0502040204020203" pitchFamily="34" charset="0"/>
                <a:cs typeface="Arial" pitchFamily="34" charset="0"/>
              </a:rPr>
              <a:t>encoding and decoding delays increase with </a:t>
            </a:r>
            <a:r>
              <a:rPr lang="en-US" b="1" dirty="0" smtClean="0">
                <a:latin typeface="Bahnschrift Light" panose="020B0502040204020203" pitchFamily="34" charset="0"/>
                <a:cs typeface="Arial" pitchFamily="34" charset="0"/>
              </a:rPr>
              <a:t>the data </a:t>
            </a:r>
            <a:r>
              <a:rPr lang="en-US" b="1" dirty="0">
                <a:latin typeface="Bahnschrift Light" panose="020B0502040204020203" pitchFamily="34" charset="0"/>
                <a:cs typeface="Arial" pitchFamily="34" charset="0"/>
              </a:rPr>
              <a:t>size, e.g., from 1 kb to 1024 kb in the experiment</a:t>
            </a:r>
            <a:r>
              <a:rPr lang="en-US" b="1"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endParaRPr lang="en-US" dirty="0" smtClean="0">
              <a:latin typeface="Bahnschrift Light" panose="020B0502040204020203" pitchFamily="34" charset="0"/>
              <a:cs typeface="Arial" pitchFamily="34" charset="0"/>
            </a:endParaRPr>
          </a:p>
        </p:txBody>
      </p:sp>
      <p:sp>
        <p:nvSpPr>
          <p:cNvPr id="12" name="Rectangle 11"/>
          <p:cNvSpPr/>
          <p:nvPr/>
        </p:nvSpPr>
        <p:spPr>
          <a:xfrm>
            <a:off x="207036" y="3832877"/>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(5,4) </a:t>
            </a:r>
            <a:r>
              <a:rPr lang="en-US" b="1" dirty="0">
                <a:latin typeface="Bahnschrift Light" panose="020B0502040204020203" pitchFamily="34" charset="0"/>
                <a:cs typeface="Arial" pitchFamily="34" charset="0"/>
              </a:rPr>
              <a:t>means a data file is encoded into 5</a:t>
            </a:r>
            <a:r>
              <a:rPr lang="en-US" b="1" dirty="0" smtClean="0">
                <a:latin typeface="Bahnschrift Light" panose="020B0502040204020203" pitchFamily="34" charset="0"/>
                <a:cs typeface="Arial" pitchFamily="34" charset="0"/>
              </a:rPr>
              <a:t> </a:t>
            </a:r>
            <a:r>
              <a:rPr lang="en-US" b="1" dirty="0">
                <a:latin typeface="Bahnschrift Light" panose="020B0502040204020203" pitchFamily="34" charset="0"/>
                <a:cs typeface="Arial" pitchFamily="34" charset="0"/>
              </a:rPr>
              <a:t>fragments and </a:t>
            </a:r>
            <a:r>
              <a:rPr lang="en-US" b="1" dirty="0" smtClean="0">
                <a:latin typeface="Bahnschrift Light" panose="020B0502040204020203" pitchFamily="34" charset="0"/>
                <a:cs typeface="Arial" pitchFamily="34" charset="0"/>
              </a:rPr>
              <a:t>4 </a:t>
            </a:r>
            <a:r>
              <a:rPr lang="en-US" b="1" dirty="0">
                <a:latin typeface="Bahnschrift Light" panose="020B0502040204020203" pitchFamily="34" charset="0"/>
                <a:cs typeface="Arial" pitchFamily="34" charset="0"/>
              </a:rPr>
              <a:t>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decoding delay increases with the number of required fragments to recovery the data, e.g., 3 in Fig. 6 and 4 in Fig.7. </a:t>
            </a:r>
            <a:endParaRPr lang="en-US" b="1" dirty="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34349" y="828701"/>
            <a:ext cx="4785162" cy="2905439"/>
          </a:xfrm>
          <a:prstGeom prst="rect">
            <a:avLst/>
          </a:prstGeom>
        </p:spPr>
      </p:pic>
      <p:pic>
        <p:nvPicPr>
          <p:cNvPr id="5" name="Picture 4"/>
          <p:cNvPicPr>
            <a:picLocks noChangeAspect="1"/>
          </p:cNvPicPr>
          <p:nvPr/>
        </p:nvPicPr>
        <p:blipFill>
          <a:blip r:embed="rId4"/>
          <a:stretch>
            <a:fillRect/>
          </a:stretch>
        </p:blipFill>
        <p:spPr>
          <a:xfrm>
            <a:off x="3469874" y="3734140"/>
            <a:ext cx="5187597" cy="3062734"/>
          </a:xfrm>
          <a:prstGeom prst="rect">
            <a:avLst/>
          </a:prstGeom>
        </p:spPr>
      </p:pic>
    </p:spTree>
    <p:extLst>
      <p:ext uri="{BB962C8B-B14F-4D97-AF65-F5344CB8AC3E}">
        <p14:creationId xmlns:p14="http://schemas.microsoft.com/office/powerpoint/2010/main" val="43859652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5"/>
          </p:nvPr>
        </p:nvSpPr>
        <p:spPr/>
        <p:txBody>
          <a:bodyPr/>
          <a:lstStyle/>
          <a:p>
            <a:fld id="{1C8685FC-2A53-4F39-9A4D-F69E62F1D728}" type="slidenum">
              <a:rPr lang="en-US" smtClean="0"/>
              <a:t>15</a:t>
            </a:fld>
            <a:endParaRPr lang="en-US"/>
          </a:p>
        </p:txBody>
      </p:sp>
      <p:sp>
        <p:nvSpPr>
          <p:cNvPr id="10" name="Title 1"/>
          <p:cNvSpPr txBox="1">
            <a:spLocks/>
          </p:cNvSpPr>
          <p:nvPr/>
        </p:nvSpPr>
        <p:spPr>
          <a:xfrm>
            <a:off x="1650703" y="3838289"/>
            <a:ext cx="5604266" cy="954458"/>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b="1" dirty="0" smtClean="0">
                <a:solidFill>
                  <a:schemeClr val="tx1"/>
                </a:solidFill>
                <a:latin typeface="Calibri" panose="020F0502020204030204" pitchFamily="34" charset="0"/>
                <a:cs typeface="Calibri" panose="020F0502020204030204" pitchFamily="34" charset="0"/>
              </a:rPr>
              <a:t>Thank you!</a:t>
            </a:r>
          </a:p>
          <a:p>
            <a:endParaRPr lang="en-US" sz="4000" b="1" dirty="0" smtClean="0">
              <a:solidFill>
                <a:schemeClr val="tx1"/>
              </a:solidFill>
              <a:latin typeface="Calibri" panose="020F0502020204030204" pitchFamily="34" charset="0"/>
              <a:cs typeface="Calibri" panose="020F0502020204030204" pitchFamily="34" charset="0"/>
            </a:endParaRPr>
          </a:p>
          <a:p>
            <a:r>
              <a:rPr lang="en-US" sz="4000" b="1" dirty="0" smtClean="0">
                <a:solidFill>
                  <a:schemeClr val="tx1"/>
                </a:solidFill>
                <a:latin typeface="Calibri" panose="020F0502020204030204" pitchFamily="34" charset="0"/>
                <a:cs typeface="Calibri" panose="020F0502020204030204" pitchFamily="34" charset="0"/>
              </a:rPr>
              <a:t>Visit us:</a:t>
            </a:r>
          </a:p>
          <a:p>
            <a:r>
              <a:rPr lang="en-US" sz="4000" b="1" dirty="0" smtClean="0">
                <a:solidFill>
                  <a:schemeClr val="tx1"/>
                </a:solidFill>
                <a:latin typeface="Calibri" panose="020F0502020204030204" pitchFamily="34" charset="0"/>
                <a:cs typeface="Calibri" panose="020F0502020204030204" pitchFamily="34" charset="0"/>
                <a:hlinkClick r:id="rId3"/>
              </a:rPr>
              <a:t>https</a:t>
            </a:r>
            <a:r>
              <a:rPr lang="en-US" sz="4000" b="1" dirty="0">
                <a:solidFill>
                  <a:schemeClr val="tx1"/>
                </a:solidFill>
                <a:latin typeface="Calibri" panose="020F0502020204030204" pitchFamily="34" charset="0"/>
                <a:cs typeface="Calibri" panose="020F0502020204030204" pitchFamily="34" charset="0"/>
                <a:hlinkClick r:id="rId3"/>
              </a:rPr>
              <a:t>://derock.dev</a:t>
            </a:r>
            <a:r>
              <a:rPr lang="en-US" sz="4000" b="1" dirty="0" smtClean="0">
                <a:solidFill>
                  <a:schemeClr val="tx1"/>
                </a:solidFill>
                <a:latin typeface="Calibri" panose="020F0502020204030204" pitchFamily="34" charset="0"/>
                <a:cs typeface="Calibri" panose="020F0502020204030204" pitchFamily="34" charset="0"/>
                <a:hlinkClick r:id="rId3"/>
              </a:rPr>
              <a:t>/</a:t>
            </a:r>
            <a:endParaRPr lang="en-US" sz="4000" b="1" dirty="0" smtClean="0">
              <a:solidFill>
                <a:schemeClr val="tx1"/>
              </a:solidFill>
              <a:latin typeface="Calibri" panose="020F0502020204030204" pitchFamily="34" charset="0"/>
              <a:cs typeface="Calibri" panose="020F0502020204030204" pitchFamily="34" charset="0"/>
            </a:endParaRPr>
          </a:p>
          <a:p>
            <a:r>
              <a:rPr lang="en-US" sz="4000" b="1" dirty="0">
                <a:solidFill>
                  <a:schemeClr val="tx1"/>
                </a:solidFill>
                <a:latin typeface="Calibri" panose="020F0502020204030204" pitchFamily="34" charset="0"/>
                <a:cs typeface="Calibri" panose="020F0502020204030204" pitchFamily="34" charset="0"/>
                <a:hlinkClick r:id="rId4"/>
              </a:rPr>
              <a:t>https://poroscout.gg</a:t>
            </a:r>
            <a:r>
              <a:rPr lang="en-US" sz="4000" b="1" dirty="0" smtClean="0">
                <a:solidFill>
                  <a:schemeClr val="tx1"/>
                </a:solidFill>
                <a:latin typeface="Calibri" panose="020F0502020204030204" pitchFamily="34" charset="0"/>
                <a:cs typeface="Calibri" panose="020F0502020204030204" pitchFamily="34" charset="0"/>
                <a:hlinkClick r:id="rId4"/>
              </a:rPr>
              <a:t>/</a:t>
            </a:r>
            <a:endParaRPr lang="en-US" sz="4000" b="1" dirty="0" smtClean="0">
              <a:solidFill>
                <a:schemeClr val="tx1"/>
              </a:solidFill>
              <a:latin typeface="Calibri" panose="020F0502020204030204" pitchFamily="34" charset="0"/>
              <a:cs typeface="Calibri" panose="020F0502020204030204" pitchFamily="34" charset="0"/>
            </a:endParaRPr>
          </a:p>
          <a:p>
            <a:endParaRPr lang="en-US" sz="4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32347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The Problem</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2</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solidFill>
                  <a:srgbClr val="0000FF"/>
                </a:solidFill>
                <a:latin typeface="Bahnschrift Light" panose="020B0502040204020203" pitchFamily="34" charset="0"/>
                <a:cs typeface="Arial" pitchFamily="34" charset="0"/>
              </a:rPr>
              <a:t>Cloud Data Storing</a:t>
            </a:r>
            <a:r>
              <a:rPr lang="en-US" sz="2200" b="1" dirty="0" smtClean="0">
                <a:latin typeface="Bahnschrift Light" panose="020B0502040204020203" pitchFamily="34" charset="0"/>
                <a:cs typeface="Arial" pitchFamily="34" charset="0"/>
              </a:rPr>
              <a:t>: The </a:t>
            </a:r>
            <a:r>
              <a:rPr lang="en-US" sz="2200" b="1" dirty="0">
                <a:latin typeface="Bahnschrift Light" panose="020B0502040204020203" pitchFamily="34" charset="0"/>
                <a:cs typeface="Arial" pitchFamily="34" charset="0"/>
              </a:rPr>
              <a:t>data are stored locally in a device at the data owner or remotely at an authorized cloud through the </a:t>
            </a:r>
            <a:r>
              <a:rPr lang="en-US" sz="2200" b="1" dirty="0" smtClean="0">
                <a:latin typeface="Bahnschrift Light" panose="020B0502040204020203" pitchFamily="34" charset="0"/>
                <a:cs typeface="Arial" pitchFamily="34" charset="0"/>
              </a:rPr>
              <a:t>Internet.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Remote Data Storing: </a:t>
            </a:r>
            <a:r>
              <a:rPr lang="en-US" sz="2200" b="1" dirty="0" smtClean="0">
                <a:latin typeface="Bahnschrift Light" panose="020B0502040204020203" pitchFamily="34" charset="0"/>
                <a:cs typeface="Arial" pitchFamily="34" charset="0"/>
              </a:rPr>
              <a:t>The data are stored remotely in device till the data are synchronized into the Cloud, e.g., </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Sensors </a:t>
            </a:r>
            <a:r>
              <a:rPr lang="en-US" dirty="0">
                <a:latin typeface="Bahnschrift Light" panose="020B0502040204020203" pitchFamily="34" charset="0"/>
                <a:cs typeface="Arial" pitchFamily="34" charset="0"/>
              </a:rPr>
              <a:t>are deployed in a harsh </a:t>
            </a:r>
            <a:r>
              <a:rPr lang="en-US" dirty="0" smtClean="0">
                <a:latin typeface="Bahnschrift Light" panose="020B0502040204020203" pitchFamily="34" charset="0"/>
                <a:cs typeface="Arial" pitchFamily="34" charset="0"/>
              </a:rPr>
              <a:t>or hostile </a:t>
            </a:r>
            <a:r>
              <a:rPr lang="en-US" dirty="0">
                <a:latin typeface="Bahnschrift Light" panose="020B0502040204020203" pitchFamily="34" charset="0"/>
                <a:cs typeface="Arial" pitchFamily="34" charset="0"/>
              </a:rPr>
              <a:t>environment with limited or even no global </a:t>
            </a:r>
            <a:r>
              <a:rPr lang="en-US" dirty="0" smtClean="0">
                <a:latin typeface="Bahnschrift Light" panose="020B0502040204020203" pitchFamily="34" charset="0"/>
                <a:cs typeface="Arial" pitchFamily="34" charset="0"/>
              </a:rPr>
              <a:t>Internet connectivity, </a:t>
            </a:r>
            <a:r>
              <a:rPr lang="en-US" dirty="0">
                <a:latin typeface="Bahnschrift Light" panose="020B0502040204020203" pitchFamily="34" charset="0"/>
                <a:cs typeface="Arial" pitchFamily="34" charset="0"/>
              </a:rPr>
              <a:t>e.g., a drone swarm</a:t>
            </a:r>
            <a:r>
              <a:rPr lang="en-US" dirty="0" smtClean="0">
                <a:latin typeface="Bahnschrift Light" panose="020B0502040204020203" pitchFamily="34" charset="0"/>
                <a:cs typeface="Arial" pitchFamily="34" charset="0"/>
              </a:rPr>
              <a:t>. </a:t>
            </a:r>
            <a:endParaRPr lang="en-US" dirty="0">
              <a:latin typeface="Bahnschrift Light" panose="020B0502040204020203" pitchFamily="34" charset="0"/>
              <a:cs typeface="Arial" pitchFamily="34" charset="0"/>
            </a:endParaRPr>
          </a:p>
        </p:txBody>
      </p:sp>
      <p:pic>
        <p:nvPicPr>
          <p:cNvPr id="12" name="Picture 11"/>
          <p:cNvPicPr>
            <a:picLocks noChangeAspect="1"/>
          </p:cNvPicPr>
          <p:nvPr/>
        </p:nvPicPr>
        <p:blipFill>
          <a:blip r:embed="rId3"/>
          <a:stretch>
            <a:fillRect/>
          </a:stretch>
        </p:blipFill>
        <p:spPr>
          <a:xfrm>
            <a:off x="5778193" y="3048849"/>
            <a:ext cx="2978444" cy="3279374"/>
          </a:xfrm>
          <a:prstGeom prst="rect">
            <a:avLst/>
          </a:prstGeom>
        </p:spPr>
      </p:pic>
      <p:sp>
        <p:nvSpPr>
          <p:cNvPr id="13" name="Rectangle 12"/>
          <p:cNvSpPr/>
          <p:nvPr/>
        </p:nvSpPr>
        <p:spPr>
          <a:xfrm>
            <a:off x="6317825" y="6328223"/>
            <a:ext cx="2008307" cy="369332"/>
          </a:xfrm>
          <a:prstGeom prst="rect">
            <a:avLst/>
          </a:prstGeom>
        </p:spPr>
        <p:txBody>
          <a:bodyPr wrap="none">
            <a:spAutoFit/>
          </a:bodyPr>
          <a:lstStyle/>
          <a:p>
            <a:r>
              <a:rPr lang="en-US" b="1" dirty="0" smtClean="0">
                <a:latin typeface="Calibri" panose="020F0502020204030204" pitchFamily="34" charset="0"/>
                <a:cs typeface="Calibri" panose="020F0502020204030204" pitchFamily="34" charset="0"/>
              </a:rPr>
              <a:t>Remote operations</a:t>
            </a:r>
            <a:endParaRPr lang="en-US" b="1" dirty="0">
              <a:latin typeface="Calibri" panose="020F0502020204030204" pitchFamily="34" charset="0"/>
              <a:cs typeface="Calibri" panose="020F0502020204030204" pitchFamily="34" charset="0"/>
            </a:endParaRPr>
          </a:p>
        </p:txBody>
      </p:sp>
      <p:sp>
        <p:nvSpPr>
          <p:cNvPr id="14" name="Rectangle 13"/>
          <p:cNvSpPr/>
          <p:nvPr/>
        </p:nvSpPr>
        <p:spPr>
          <a:xfrm>
            <a:off x="114130" y="2968114"/>
            <a:ext cx="5543891" cy="1144929"/>
          </a:xfrm>
          <a:prstGeom prst="rect">
            <a:avLst/>
          </a:prstGeom>
        </p:spPr>
        <p:txBody>
          <a:bodyPr wrap="square">
            <a:spAutoFit/>
          </a:bodyPr>
          <a:lstStyle/>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a:t>
            </a:r>
            <a:r>
              <a:rPr lang="en-US" dirty="0">
                <a:latin typeface="Bahnschrift Light" panose="020B0502040204020203" pitchFamily="34" charset="0"/>
                <a:cs typeface="Arial" pitchFamily="34" charset="0"/>
              </a:rPr>
              <a:t>robotic mobile network while a group of </a:t>
            </a:r>
            <a:r>
              <a:rPr lang="en-US" dirty="0" smtClean="0">
                <a:latin typeface="Bahnschrift Light" panose="020B0502040204020203" pitchFamily="34" charset="0"/>
                <a:cs typeface="Arial" pitchFamily="34" charset="0"/>
              </a:rPr>
              <a:t>robotics are </a:t>
            </a:r>
            <a:r>
              <a:rPr lang="en-US" dirty="0">
                <a:latin typeface="Bahnschrift Light" panose="020B0502040204020203" pitchFamily="34" charset="0"/>
                <a:cs typeface="Arial" pitchFamily="34" charset="0"/>
              </a:rPr>
              <a:t>deployed in an area in order to accomplish a </a:t>
            </a:r>
            <a:r>
              <a:rPr lang="en-US" dirty="0" smtClean="0">
                <a:latin typeface="Bahnschrift Light" panose="020B0502040204020203" pitchFamily="34" charset="0"/>
                <a:cs typeface="Arial" pitchFamily="34" charset="0"/>
              </a:rPr>
              <a:t>mission in </a:t>
            </a:r>
            <a:r>
              <a:rPr lang="en-US" dirty="0">
                <a:latin typeface="Bahnschrift Light" panose="020B0502040204020203" pitchFamily="34" charset="0"/>
                <a:cs typeface="Arial" pitchFamily="34" charset="0"/>
              </a:rPr>
              <a:t>a hostile environment, e.g., land mine </a:t>
            </a:r>
            <a:r>
              <a:rPr lang="en-US" dirty="0" smtClean="0">
                <a:latin typeface="Bahnschrift Light" panose="020B0502040204020203" pitchFamily="34" charset="0"/>
                <a:cs typeface="Arial" pitchFamily="34" charset="0"/>
              </a:rPr>
              <a:t>surveillance</a:t>
            </a:r>
            <a:endParaRPr lang="en-US" dirty="0">
              <a:latin typeface="Bahnschrift Light" panose="020B0502040204020203" pitchFamily="34" charset="0"/>
              <a:cs typeface="Arial" pitchFamily="34" charset="0"/>
            </a:endParaRPr>
          </a:p>
        </p:txBody>
      </p:sp>
      <p:sp>
        <p:nvSpPr>
          <p:cNvPr id="15" name="Rectangle 14"/>
          <p:cNvSpPr/>
          <p:nvPr/>
        </p:nvSpPr>
        <p:spPr>
          <a:xfrm>
            <a:off x="96109" y="4113043"/>
            <a:ext cx="5940152" cy="2809353"/>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400" b="1" dirty="0" smtClean="0">
                <a:solidFill>
                  <a:srgbClr val="0000CC"/>
                </a:solidFill>
                <a:latin typeface="Bahnschrift Light" panose="020B0502040204020203" pitchFamily="34" charset="0"/>
                <a:cs typeface="Arial" pitchFamily="34" charset="0"/>
              </a:rPr>
              <a:t>Applications in a need of remote data storing:</a:t>
            </a:r>
            <a:endParaRPr lang="en-US" b="1" dirty="0" smtClean="0">
              <a:solidFill>
                <a:srgbClr val="0000CC"/>
              </a:solidFill>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sensing</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operations</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Environment surveillance</a:t>
            </a:r>
            <a:endParaRPr lang="en-US" dirty="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DoD mission operations, e.g., Land </a:t>
            </a:r>
            <a:r>
              <a:rPr lang="en-US" dirty="0">
                <a:latin typeface="Bahnschrift Light" panose="020B0502040204020203" pitchFamily="34" charset="0"/>
                <a:cs typeface="Arial" pitchFamily="34" charset="0"/>
              </a:rPr>
              <a:t>mine </a:t>
            </a:r>
            <a:r>
              <a:rPr lang="en-US" dirty="0" smtClean="0">
                <a:latin typeface="Bahnschrift Light" panose="020B0502040204020203" pitchFamily="34" charset="0"/>
                <a:cs typeface="Arial" pitchFamily="34" charset="0"/>
              </a:rPr>
              <a:t>surveillance</a:t>
            </a:r>
          </a:p>
        </p:txBody>
      </p:sp>
    </p:spTree>
    <p:extLst>
      <p:ext uri="{BB962C8B-B14F-4D97-AF65-F5344CB8AC3E}">
        <p14:creationId xmlns:p14="http://schemas.microsoft.com/office/powerpoint/2010/main" val="20974683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Remote Data Storing Security</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3</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It </a:t>
            </a:r>
            <a:r>
              <a:rPr lang="en-US" sz="2200" b="1" dirty="0">
                <a:latin typeface="Bahnschrift Light" panose="020B0502040204020203" pitchFamily="34" charset="0"/>
                <a:cs typeface="Arial" pitchFamily="34" charset="0"/>
              </a:rPr>
              <a:t>is problematic to assume </a:t>
            </a:r>
            <a:r>
              <a:rPr lang="en-US" sz="2200" b="1" dirty="0" smtClean="0">
                <a:latin typeface="Bahnschrift Light" panose="020B0502040204020203" pitchFamily="34" charset="0"/>
                <a:cs typeface="Arial" pitchFamily="34" charset="0"/>
              </a:rPr>
              <a:t>the robotics/drones or other devices </a:t>
            </a:r>
            <a:r>
              <a:rPr lang="en-US" sz="2200" b="1" dirty="0">
                <a:latin typeface="Bahnschrift Light" panose="020B0502040204020203" pitchFamily="34" charset="0"/>
                <a:cs typeface="Arial" pitchFamily="34" charset="0"/>
              </a:rPr>
              <a:t>in the </a:t>
            </a:r>
            <a:r>
              <a:rPr lang="en-US" sz="2200" b="1" dirty="0" smtClean="0">
                <a:latin typeface="Bahnschrift Light" panose="020B0502040204020203" pitchFamily="34" charset="0"/>
                <a:cs typeface="Arial" pitchFamily="34" charset="0"/>
              </a:rPr>
              <a:t>hostile environment </a:t>
            </a:r>
            <a:r>
              <a:rPr lang="en-US" sz="2200" b="1" dirty="0">
                <a:latin typeface="Bahnschrift Light" panose="020B0502040204020203" pitchFamily="34" charset="0"/>
                <a:cs typeface="Arial" pitchFamily="34" charset="0"/>
              </a:rPr>
              <a:t>are always secured or </a:t>
            </a:r>
            <a:r>
              <a:rPr lang="en-US" sz="2200" b="1" dirty="0" smtClean="0">
                <a:latin typeface="Bahnschrift Light" panose="020B0502040204020203" pitchFamily="34" charset="0"/>
                <a:cs typeface="Arial" pitchFamily="34" charset="0"/>
              </a:rPr>
              <a:t>trustable.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The data could </a:t>
            </a:r>
            <a:r>
              <a:rPr lang="en-US" sz="2200" b="1" dirty="0" smtClean="0">
                <a:solidFill>
                  <a:srgbClr val="0000CC"/>
                </a:solidFill>
                <a:latin typeface="Bahnschrift Light" panose="020B0502040204020203" pitchFamily="34" charset="0"/>
                <a:cs typeface="Arial" pitchFamily="34" charset="0"/>
              </a:rPr>
              <a:t>be accessed</a:t>
            </a:r>
            <a:r>
              <a:rPr lang="en-US" sz="2200" b="1" dirty="0">
                <a:solidFill>
                  <a:srgbClr val="0000CC"/>
                </a:solidFill>
                <a:latin typeface="Bahnschrift Light" panose="020B0502040204020203" pitchFamily="34" charset="0"/>
                <a:cs typeface="Arial" pitchFamily="34" charset="0"/>
              </a:rPr>
              <a:t>, breached, and/or disclosed when the </a:t>
            </a:r>
            <a:r>
              <a:rPr lang="en-US" sz="2200" b="1" dirty="0" smtClean="0">
                <a:solidFill>
                  <a:srgbClr val="0000CC"/>
                </a:solidFill>
                <a:latin typeface="Bahnschrift Light" panose="020B0502040204020203" pitchFamily="34" charset="0"/>
                <a:cs typeface="Arial" pitchFamily="34" charset="0"/>
              </a:rPr>
              <a:t>trustworthiness of </a:t>
            </a:r>
            <a:r>
              <a:rPr lang="en-US" sz="2200" b="1" dirty="0">
                <a:solidFill>
                  <a:srgbClr val="0000CC"/>
                </a:solidFill>
                <a:latin typeface="Bahnschrift Light" panose="020B0502040204020203" pitchFamily="34" charset="0"/>
                <a:cs typeface="Arial" pitchFamily="34" charset="0"/>
              </a:rPr>
              <a:t>the devices is infringed</a:t>
            </a:r>
            <a:r>
              <a:rPr lang="en-US" sz="2200" b="1" dirty="0" smtClean="0">
                <a:solidFill>
                  <a:srgbClr val="0000CC"/>
                </a:solidFill>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confidentiality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authenticity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integrity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redundancy. </a:t>
            </a:r>
            <a:endParaRPr lang="en-US" dirty="0">
              <a:latin typeface="Bahnschrift Light" panose="020B0502040204020203" pitchFamily="34" charset="0"/>
              <a:cs typeface="Arial" pitchFamily="34" charset="0"/>
            </a:endParaRPr>
          </a:p>
        </p:txBody>
      </p:sp>
      <p:sp>
        <p:nvSpPr>
          <p:cNvPr id="15" name="Rectangle 14"/>
          <p:cNvSpPr/>
          <p:nvPr/>
        </p:nvSpPr>
        <p:spPr>
          <a:xfrm>
            <a:off x="-63806" y="3276918"/>
            <a:ext cx="5625298" cy="226990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000" b="1" dirty="0">
                <a:solidFill>
                  <a:srgbClr val="0000CC"/>
                </a:solidFill>
                <a:latin typeface="Bahnschrift Light" panose="020B0502040204020203" pitchFamily="34" charset="0"/>
                <a:cs typeface="Arial" pitchFamily="34" charset="0"/>
              </a:rPr>
              <a:t>Traditional data </a:t>
            </a:r>
            <a:r>
              <a:rPr lang="en-US" sz="2000" b="1" dirty="0" smtClean="0">
                <a:solidFill>
                  <a:srgbClr val="0000CC"/>
                </a:solidFill>
                <a:latin typeface="Bahnschrift Light" panose="020B0502040204020203" pitchFamily="34" charset="0"/>
                <a:cs typeface="Arial" pitchFamily="34" charset="0"/>
              </a:rPr>
              <a:t>storage cannot be used for remote data storing security, due to limited or intermittent or no Internet connectivity and big data generated by sensors.</a:t>
            </a:r>
          </a:p>
          <a:p>
            <a:pPr marL="298450" indent="-285750">
              <a:lnSpc>
                <a:spcPct val="95000"/>
              </a:lnSpc>
              <a:spcBef>
                <a:spcPct val="0"/>
              </a:spcBef>
              <a:buFont typeface="Wingdings" pitchFamily="2" charset="2"/>
              <a:buChar char="q"/>
              <a:tabLst>
                <a:tab pos="914400" algn="l"/>
              </a:tabLst>
            </a:pPr>
            <a:r>
              <a:rPr lang="en-US" sz="2000" b="1" dirty="0" smtClean="0">
                <a:latin typeface="Bahnschrift Light" panose="020B0502040204020203" pitchFamily="34" charset="0"/>
                <a:cs typeface="Arial" pitchFamily="34" charset="0"/>
              </a:rPr>
              <a:t> Security Requirements:</a:t>
            </a:r>
          </a:p>
          <a:p>
            <a:pPr marL="755650" lvl="1" indent="-285750">
              <a:lnSpc>
                <a:spcPct val="95000"/>
              </a:lnSpc>
              <a:spcBef>
                <a:spcPct val="0"/>
              </a:spcBef>
              <a:buFont typeface="Wingdings" pitchFamily="2" charset="2"/>
              <a:buChar char="v"/>
              <a:tabLst>
                <a:tab pos="914400" algn="l"/>
              </a:tabLst>
            </a:pPr>
            <a:r>
              <a:rPr lang="en-US" dirty="0">
                <a:latin typeface="Bahnschrift Light" panose="020B0502040204020203" pitchFamily="34" charset="0"/>
                <a:cs typeface="Arial" pitchFamily="34" charset="0"/>
              </a:rPr>
              <a:t>Data protection against Loss: the data are maintained even </a:t>
            </a:r>
            <a:r>
              <a:rPr lang="en-US" dirty="0" smtClean="0">
                <a:latin typeface="Bahnschrift Light" panose="020B0502040204020203" pitchFamily="34" charset="0"/>
                <a:cs typeface="Arial" pitchFamily="34" charset="0"/>
              </a:rPr>
              <a:t>if data </a:t>
            </a:r>
            <a:r>
              <a:rPr lang="en-US" dirty="0">
                <a:latin typeface="Bahnschrift Light" panose="020B0502040204020203" pitchFamily="34" charset="0"/>
                <a:cs typeface="Arial" pitchFamily="34" charset="0"/>
              </a:rPr>
              <a:t>loss occurs at one or more storing nodes.</a:t>
            </a:r>
            <a:endParaRPr lang="en-US" dirty="0" smtClean="0">
              <a:latin typeface="Bahnschrift Light" panose="020B0502040204020203" pitchFamily="34" charset="0"/>
              <a:cs typeface="Arial" pitchFamily="34" charset="0"/>
            </a:endParaRPr>
          </a:p>
          <a:p>
            <a:pPr marL="12700">
              <a:lnSpc>
                <a:spcPct val="95000"/>
              </a:lnSpc>
              <a:spcBef>
                <a:spcPct val="0"/>
              </a:spcBef>
              <a:tabLst>
                <a:tab pos="914400" algn="l"/>
              </a:tabLst>
            </a:pPr>
            <a:endParaRPr lang="en-US" sz="2000" b="1" dirty="0" smtClean="0">
              <a:solidFill>
                <a:srgbClr val="0000CC"/>
              </a:solidFill>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5738241" y="2264332"/>
            <a:ext cx="3000375" cy="2505075"/>
          </a:xfrm>
          <a:prstGeom prst="rect">
            <a:avLst/>
          </a:prstGeom>
        </p:spPr>
      </p:pic>
      <p:sp>
        <p:nvSpPr>
          <p:cNvPr id="16" name="Rectangle 15"/>
          <p:cNvSpPr/>
          <p:nvPr/>
        </p:nvSpPr>
        <p:spPr>
          <a:xfrm>
            <a:off x="6335876" y="4699784"/>
            <a:ext cx="2491708" cy="369332"/>
          </a:xfrm>
          <a:prstGeom prst="rect">
            <a:avLst/>
          </a:prstGeom>
        </p:spPr>
        <p:txBody>
          <a:bodyPr wrap="none">
            <a:spAutoFit/>
          </a:bodyPr>
          <a:lstStyle/>
          <a:p>
            <a:r>
              <a:rPr lang="en-US" b="1" dirty="0" smtClean="0">
                <a:latin typeface="Calibri" panose="020F0502020204030204" pitchFamily="34" charset="0"/>
                <a:cs typeface="Calibri" panose="020F0502020204030204" pitchFamily="34" charset="0"/>
              </a:rPr>
              <a:t>Distributed data storage</a:t>
            </a:r>
            <a:endParaRPr lang="en-US" b="1" dirty="0">
              <a:latin typeface="Calibri" panose="020F0502020204030204" pitchFamily="34" charset="0"/>
              <a:cs typeface="Calibri" panose="020F0502020204030204" pitchFamily="34" charset="0"/>
            </a:endParaRPr>
          </a:p>
        </p:txBody>
      </p:sp>
      <p:sp>
        <p:nvSpPr>
          <p:cNvPr id="4" name="Rectangle 3"/>
          <p:cNvSpPr/>
          <p:nvPr/>
        </p:nvSpPr>
        <p:spPr>
          <a:xfrm>
            <a:off x="-63806" y="5553764"/>
            <a:ext cx="8103854" cy="1144929"/>
          </a:xfrm>
          <a:prstGeom prst="rect">
            <a:avLst/>
          </a:prstGeom>
        </p:spPr>
        <p:txBody>
          <a:bodyPr wrap="square">
            <a:spAutoFit/>
          </a:bodyPr>
          <a:lstStyle/>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resiliency: The data </a:t>
            </a:r>
            <a:r>
              <a:rPr lang="en-US" dirty="0">
                <a:latin typeface="Bahnschrift Light" panose="020B0502040204020203" pitchFamily="34" charset="0"/>
                <a:cs typeface="Arial" pitchFamily="34" charset="0"/>
              </a:rPr>
              <a:t>is protected against adversary even if t − </a:t>
            </a:r>
            <a:r>
              <a:rPr lang="en-US" dirty="0" smtClean="0">
                <a:latin typeface="Bahnschrift Light" panose="020B0502040204020203" pitchFamily="34" charset="0"/>
                <a:cs typeface="Arial" pitchFamily="34" charset="0"/>
              </a:rPr>
              <a:t>1 nodes </a:t>
            </a:r>
            <a:r>
              <a:rPr lang="en-US" dirty="0">
                <a:latin typeface="Bahnschrift Light" panose="020B0502040204020203" pitchFamily="34" charset="0"/>
                <a:cs typeface="Arial" pitchFamily="34" charset="0"/>
              </a:rPr>
              <a:t>are fully compromised. </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recoverability: Data </a:t>
            </a:r>
            <a:r>
              <a:rPr lang="en-US" dirty="0">
                <a:latin typeface="Bahnschrift Light" panose="020B0502040204020203" pitchFamily="34" charset="0"/>
                <a:cs typeface="Arial" pitchFamily="34" charset="0"/>
              </a:rPr>
              <a:t>m can be recovered by an authorized user from t out of </a:t>
            </a:r>
            <a:r>
              <a:rPr lang="en-US" dirty="0" smtClean="0">
                <a:latin typeface="Bahnschrift Light" panose="020B0502040204020203" pitchFamily="34" charset="0"/>
                <a:cs typeface="Arial" pitchFamily="34" charset="0"/>
              </a:rPr>
              <a:t>n fragments.</a:t>
            </a:r>
          </a:p>
        </p:txBody>
      </p:sp>
    </p:spTree>
    <p:extLst>
      <p:ext uri="{BB962C8B-B14F-4D97-AF65-F5344CB8AC3E}">
        <p14:creationId xmlns:p14="http://schemas.microsoft.com/office/powerpoint/2010/main" val="138486689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Our NDDS </a:t>
            </a:r>
            <a:r>
              <a:rPr lang="en-US" sz="4000" b="1" dirty="0">
                <a:solidFill>
                  <a:schemeClr val="tx1"/>
                </a:solidFill>
                <a:latin typeface="Calibri" panose="020F0502020204030204" pitchFamily="34" charset="0"/>
                <a:cs typeface="Calibri" panose="020F0502020204030204" pitchFamily="34" charset="0"/>
              </a:rPr>
              <a:t>Network Model</a:t>
            </a:r>
          </a:p>
        </p:txBody>
      </p:sp>
      <p:sp>
        <p:nvSpPr>
          <p:cNvPr id="11" name="Slide Number Placeholder 10"/>
          <p:cNvSpPr>
            <a:spLocks noGrp="1"/>
          </p:cNvSpPr>
          <p:nvPr>
            <p:ph type="sldNum" sz="quarter" idx="15"/>
          </p:nvPr>
        </p:nvSpPr>
        <p:spPr/>
        <p:txBody>
          <a:bodyPr/>
          <a:lstStyle/>
          <a:p>
            <a:fld id="{1C8685FC-2A53-4F39-9A4D-F69E62F1D728}" type="slidenum">
              <a:rPr lang="en-US" smtClean="0"/>
              <a:t>4</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NDDS is an new </a:t>
            </a:r>
            <a:r>
              <a:rPr lang="en-US" sz="2200" b="1" dirty="0">
                <a:latin typeface="Bahnschrift Light" panose="020B0502040204020203" pitchFamily="34" charset="0"/>
                <a:cs typeface="Arial" pitchFamily="34" charset="0"/>
              </a:rPr>
              <a:t>approach to secure </a:t>
            </a:r>
            <a:r>
              <a:rPr lang="en-US" sz="2200" b="1" dirty="0" smtClean="0">
                <a:latin typeface="Bahnschrift Light" panose="020B0502040204020203" pitchFamily="34" charset="0"/>
                <a:cs typeface="Arial" pitchFamily="34" charset="0"/>
              </a:rPr>
              <a:t>the data </a:t>
            </a:r>
            <a:r>
              <a:rPr lang="en-US" sz="2200" b="1" dirty="0">
                <a:latin typeface="Bahnschrift Light" panose="020B0502040204020203" pitchFamily="34" charset="0"/>
                <a:cs typeface="Arial" pitchFamily="34" charset="0"/>
              </a:rPr>
              <a:t>storage in hostile </a:t>
            </a:r>
            <a:r>
              <a:rPr lang="en-US" sz="2200" b="1" dirty="0" smtClean="0">
                <a:latin typeface="Bahnschrift Light" panose="020B0502040204020203" pitchFamily="34" charset="0"/>
                <a:cs typeface="Arial" pitchFamily="34" charset="0"/>
              </a:rPr>
              <a:t>dynamic networks using Distributed </a:t>
            </a:r>
            <a:r>
              <a:rPr lang="en-US" sz="2200" b="1" dirty="0">
                <a:latin typeface="Bahnschrift Light" panose="020B0502040204020203" pitchFamily="34" charset="0"/>
                <a:cs typeface="Arial" pitchFamily="34" charset="0"/>
              </a:rPr>
              <a:t>D</a:t>
            </a:r>
            <a:r>
              <a:rPr lang="en-US" sz="2200" b="1" dirty="0" smtClean="0">
                <a:latin typeface="Bahnschrift Light" panose="020B0502040204020203" pitchFamily="34" charset="0"/>
                <a:cs typeface="Arial" pitchFamily="34" charset="0"/>
              </a:rPr>
              <a:t>ata </a:t>
            </a:r>
            <a:r>
              <a:rPr lang="en-US" sz="2200" b="1" dirty="0">
                <a:latin typeface="Bahnschrift Light" panose="020B0502040204020203" pitchFamily="34" charset="0"/>
                <a:cs typeface="Arial" pitchFamily="34" charset="0"/>
              </a:rPr>
              <a:t>S</a:t>
            </a:r>
            <a:r>
              <a:rPr lang="en-US" sz="2200" b="1" dirty="0" smtClean="0">
                <a:latin typeface="Bahnschrift Light" panose="020B0502040204020203" pitchFamily="34" charset="0"/>
                <a:cs typeface="Arial" pitchFamily="34" charset="0"/>
              </a:rPr>
              <a:t>torage (DDS) method where the data is encoded into pieces and stored them in multiple devices. </a:t>
            </a:r>
            <a:endParaRPr lang="en-US" sz="2200" b="1" dirty="0">
              <a:latin typeface="Bahnschrift Light" panose="020B0502040204020203" pitchFamily="34" charset="0"/>
              <a:cs typeface="Arial" pitchFamily="34" charset="0"/>
            </a:endParaRPr>
          </a:p>
        </p:txBody>
      </p:sp>
      <p:sp>
        <p:nvSpPr>
          <p:cNvPr id="15" name="Rectangle 14"/>
          <p:cNvSpPr/>
          <p:nvPr/>
        </p:nvSpPr>
        <p:spPr>
          <a:xfrm>
            <a:off x="114130" y="2283571"/>
            <a:ext cx="5586970" cy="4314345"/>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NDDS </a:t>
            </a:r>
            <a:r>
              <a:rPr lang="en-US" sz="2200" b="1" dirty="0" smtClean="0">
                <a:solidFill>
                  <a:srgbClr val="0000CC"/>
                </a:solidFill>
                <a:latin typeface="Bahnschrift Light" panose="020B0502040204020203" pitchFamily="34" charset="0"/>
                <a:cs typeface="Arial" pitchFamily="34" charset="0"/>
              </a:rPr>
              <a:t>Method</a:t>
            </a:r>
            <a:endParaRPr lang="en-US" dirty="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b="1" dirty="0" smtClean="0">
                <a:latin typeface="Bahnschrift Light" panose="020B0502040204020203" pitchFamily="34" charset="0"/>
                <a:cs typeface="Arial" pitchFamily="34" charset="0"/>
              </a:rPr>
              <a:t>Polynomial-based Secret Sharing</a:t>
            </a:r>
            <a:r>
              <a:rPr lang="en-US" dirty="0" smtClean="0">
                <a:latin typeface="Bahnschrift Light" panose="020B0502040204020203" pitchFamily="34" charset="0"/>
                <a:cs typeface="Arial" pitchFamily="34" charset="0"/>
              </a:rPr>
              <a:t>: NDDS utilizes a polynomial function to conduct secret data sharing such that the original data are encoded into a number of predefined fragments. Each fragment discloses no information about the original data</a:t>
            </a:r>
            <a:r>
              <a:rPr lang="en-US" dirty="0">
                <a:latin typeface="Bahnschrift Light" panose="020B0502040204020203" pitchFamily="34" charset="0"/>
                <a:cs typeface="Arial" pitchFamily="34" charset="0"/>
              </a:rPr>
              <a:t>. Reversely, decoding can be </a:t>
            </a:r>
            <a:r>
              <a:rPr lang="en-US" dirty="0" smtClean="0">
                <a:latin typeface="Bahnschrift Light" panose="020B0502040204020203" pitchFamily="34" charset="0"/>
                <a:cs typeface="Arial" pitchFamily="34" charset="0"/>
              </a:rPr>
              <a:t>conducted from </a:t>
            </a:r>
            <a:r>
              <a:rPr lang="en-US" dirty="0">
                <a:latin typeface="Bahnschrift Light" panose="020B0502040204020203" pitchFamily="34" charset="0"/>
                <a:cs typeface="Arial" pitchFamily="34" charset="0"/>
              </a:rPr>
              <a:t>a t fragment without needing the </a:t>
            </a:r>
            <a:r>
              <a:rPr lang="en-US" dirty="0" smtClean="0">
                <a:latin typeface="Bahnschrift Light" panose="020B0502040204020203" pitchFamily="34" charset="0"/>
                <a:cs typeface="Arial" pitchFamily="34" charset="0"/>
              </a:rPr>
              <a:t>polynomial function</a:t>
            </a:r>
            <a:r>
              <a:rPr lang="en-US" dirty="0">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b="1" dirty="0">
                <a:latin typeface="Bahnschrift Light" panose="020B0502040204020203" pitchFamily="34" charset="0"/>
                <a:cs typeface="Arial" pitchFamily="34" charset="0"/>
              </a:rPr>
              <a:t>Fragment Distribution </a:t>
            </a:r>
            <a:r>
              <a:rPr lang="en-US" b="1" dirty="0" err="1" smtClean="0">
                <a:latin typeface="Bahnschrift Light" panose="020B0502040204020203" pitchFamily="34" charset="0"/>
                <a:cs typeface="Arial" pitchFamily="34" charset="0"/>
              </a:rPr>
              <a:t>Blockchain</a:t>
            </a:r>
            <a:r>
              <a:rPr lang="en-US" dirty="0">
                <a:latin typeface="Bahnschrift Light" panose="020B0502040204020203" pitchFamily="34" charset="0"/>
                <a:cs typeface="Arial" pitchFamily="34" charset="0"/>
              </a:rPr>
              <a:t>: </a:t>
            </a:r>
            <a:r>
              <a:rPr lang="en-US" dirty="0" smtClean="0">
                <a:latin typeface="Bahnschrift Light" panose="020B0502040204020203" pitchFamily="34" charset="0"/>
                <a:cs typeface="Arial" pitchFamily="34" charset="0"/>
              </a:rPr>
              <a:t>NDDS </a:t>
            </a:r>
            <a:r>
              <a:rPr lang="en-US" dirty="0">
                <a:latin typeface="Bahnschrift Light" panose="020B0502040204020203" pitchFamily="34" charset="0"/>
                <a:cs typeface="Arial" pitchFamily="34" charset="0"/>
              </a:rPr>
              <a:t>designs </a:t>
            </a:r>
            <a:r>
              <a:rPr lang="en-US" dirty="0" smtClean="0">
                <a:latin typeface="Bahnschrift Light" panose="020B0502040204020203" pitchFamily="34" charset="0"/>
                <a:cs typeface="Arial" pitchFamily="34" charset="0"/>
              </a:rPr>
              <a:t>data storing </a:t>
            </a:r>
            <a:r>
              <a:rPr lang="en-US" dirty="0">
                <a:latin typeface="Bahnschrift Light" panose="020B0502040204020203" pitchFamily="34" charset="0"/>
                <a:cs typeface="Arial" pitchFamily="34" charset="0"/>
              </a:rPr>
              <a:t>protocols to dispatch fragments into </a:t>
            </a:r>
            <a:r>
              <a:rPr lang="en-US" dirty="0" smtClean="0">
                <a:latin typeface="Bahnschrift Light" panose="020B0502040204020203" pitchFamily="34" charset="0"/>
                <a:cs typeface="Arial" pitchFamily="34" charset="0"/>
              </a:rPr>
              <a:t>distributed nodes </a:t>
            </a:r>
            <a:r>
              <a:rPr lang="en-US" dirty="0">
                <a:latin typeface="Bahnschrift Light" panose="020B0502040204020203" pitchFamily="34" charset="0"/>
                <a:cs typeface="Arial" pitchFamily="34" charset="0"/>
              </a:rPr>
              <a:t>in the dynamic network effectively.</a:t>
            </a:r>
          </a:p>
        </p:txBody>
      </p:sp>
      <p:sp>
        <p:nvSpPr>
          <p:cNvPr id="16" name="Rectangle 15"/>
          <p:cNvSpPr/>
          <p:nvPr/>
        </p:nvSpPr>
        <p:spPr>
          <a:xfrm>
            <a:off x="5473976" y="4815742"/>
            <a:ext cx="3319595" cy="923330"/>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Encoded data fragments are distributed in ad hoc way to multiple storage devices</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5564123" y="2650209"/>
            <a:ext cx="3128834" cy="2168227"/>
          </a:xfrm>
          <a:prstGeom prst="rect">
            <a:avLst/>
          </a:prstGeom>
        </p:spPr>
      </p:pic>
    </p:spTree>
    <p:extLst>
      <p:ext uri="{BB962C8B-B14F-4D97-AF65-F5344CB8AC3E}">
        <p14:creationId xmlns:p14="http://schemas.microsoft.com/office/powerpoint/2010/main" val="4358955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Our NDDS </a:t>
            </a:r>
            <a:r>
              <a:rPr lang="en-US" sz="4000" b="1" dirty="0">
                <a:solidFill>
                  <a:schemeClr val="tx1"/>
                </a:solidFill>
                <a:latin typeface="Calibri" panose="020F0502020204030204" pitchFamily="34" charset="0"/>
                <a:cs typeface="Calibri" panose="020F0502020204030204" pitchFamily="34" charset="0"/>
              </a:rPr>
              <a:t>Network Model</a:t>
            </a:r>
          </a:p>
        </p:txBody>
      </p:sp>
      <p:sp>
        <p:nvSpPr>
          <p:cNvPr id="11" name="Slide Number Placeholder 10"/>
          <p:cNvSpPr>
            <a:spLocks noGrp="1"/>
          </p:cNvSpPr>
          <p:nvPr>
            <p:ph type="sldNum" sz="quarter" idx="15"/>
          </p:nvPr>
        </p:nvSpPr>
        <p:spPr/>
        <p:txBody>
          <a:bodyPr/>
          <a:lstStyle/>
          <a:p>
            <a:fld id="{1C8685FC-2A53-4F39-9A4D-F69E62F1D728}" type="slidenum">
              <a:rPr lang="en-US" smtClean="0"/>
              <a:t>5</a:t>
            </a:fld>
            <a:endParaRPr lang="en-US"/>
          </a:p>
        </p:txBody>
      </p:sp>
      <p:sp>
        <p:nvSpPr>
          <p:cNvPr id="10" name="Rectangle 9"/>
          <p:cNvSpPr/>
          <p:nvPr/>
        </p:nvSpPr>
        <p:spPr>
          <a:xfrm>
            <a:off x="65705" y="4554181"/>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Root of trustworthy: The data </a:t>
            </a:r>
            <a:r>
              <a:rPr lang="en-US" sz="2200" b="1" dirty="0">
                <a:latin typeface="Bahnschrift Light" panose="020B0502040204020203" pitchFamily="34" charset="0"/>
                <a:cs typeface="Arial" pitchFamily="34" charset="0"/>
              </a:rPr>
              <a:t>sinker as the root of the </a:t>
            </a:r>
            <a:r>
              <a:rPr lang="en-US" sz="2200" b="1" dirty="0" smtClean="0">
                <a:latin typeface="Bahnschrift Light" panose="020B0502040204020203" pitchFamily="34" charset="0"/>
                <a:cs typeface="Arial" pitchFamily="34" charset="0"/>
              </a:rPr>
              <a:t>trustworthy party </a:t>
            </a:r>
            <a:r>
              <a:rPr lang="en-US" sz="2200" b="1" dirty="0">
                <a:latin typeface="Bahnschrift Light" panose="020B0502040204020203" pitchFamily="34" charset="0"/>
                <a:cs typeface="Arial" pitchFamily="34" charset="0"/>
              </a:rPr>
              <a:t>of all nodes such that security keys can be initiated </a:t>
            </a:r>
            <a:r>
              <a:rPr lang="en-US" sz="2200" b="1" dirty="0" smtClean="0">
                <a:latin typeface="Bahnschrift Light" panose="020B0502040204020203" pitchFamily="34" charset="0"/>
                <a:cs typeface="Arial" pitchFamily="34" charset="0"/>
              </a:rPr>
              <a:t>before the </a:t>
            </a:r>
            <a:r>
              <a:rPr lang="en-US" sz="2200" b="1" dirty="0">
                <a:latin typeface="Bahnschrift Light" panose="020B0502040204020203" pitchFamily="34" charset="0"/>
                <a:cs typeface="Arial" pitchFamily="34" charset="0"/>
              </a:rPr>
              <a:t>formulation of the local </a:t>
            </a:r>
            <a:r>
              <a:rPr lang="en-US" sz="2200" b="1" dirty="0" smtClean="0">
                <a:latin typeface="Bahnschrift Light" panose="020B0502040204020203" pitchFamily="34" charset="0"/>
                <a:cs typeface="Arial" pitchFamily="34" charset="0"/>
              </a:rPr>
              <a:t>network.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Adversary &amp; Attacks: The </a:t>
            </a:r>
            <a:r>
              <a:rPr lang="en-US" sz="2200" b="1" dirty="0">
                <a:solidFill>
                  <a:srgbClr val="0000CC"/>
                </a:solidFill>
                <a:latin typeface="Bahnschrift Light" panose="020B0502040204020203" pitchFamily="34" charset="0"/>
                <a:cs typeface="Arial" pitchFamily="34" charset="0"/>
              </a:rPr>
              <a:t>adversary </a:t>
            </a:r>
            <a:r>
              <a:rPr lang="en-US" sz="2200" b="1" dirty="0" smtClean="0">
                <a:solidFill>
                  <a:srgbClr val="0000CC"/>
                </a:solidFill>
                <a:latin typeface="Bahnschrift Light" panose="020B0502040204020203" pitchFamily="34" charset="0"/>
                <a:cs typeface="Arial" pitchFamily="34" charset="0"/>
              </a:rPr>
              <a:t>could physically </a:t>
            </a:r>
            <a:r>
              <a:rPr lang="en-US" sz="2200" b="1" dirty="0">
                <a:solidFill>
                  <a:srgbClr val="0000CC"/>
                </a:solidFill>
                <a:latin typeface="Bahnschrift Light" panose="020B0502040204020203" pitchFamily="34" charset="0"/>
                <a:cs typeface="Arial" pitchFamily="34" charset="0"/>
              </a:rPr>
              <a:t>sabotage any </a:t>
            </a:r>
            <a:r>
              <a:rPr lang="en-US" sz="2200" b="1" dirty="0" smtClean="0">
                <a:solidFill>
                  <a:srgbClr val="0000CC"/>
                </a:solidFill>
                <a:latin typeface="Bahnschrift Light" panose="020B0502040204020203" pitchFamily="34" charset="0"/>
                <a:cs typeface="Arial" pitchFamily="34" charset="0"/>
              </a:rPr>
              <a:t>node </a:t>
            </a:r>
            <a:r>
              <a:rPr lang="en-US" sz="2200" b="1" dirty="0">
                <a:solidFill>
                  <a:srgbClr val="0000CC"/>
                </a:solidFill>
                <a:latin typeface="Bahnschrift Light" panose="020B0502040204020203" pitchFamily="34" charset="0"/>
                <a:cs typeface="Arial" pitchFamily="34" charset="0"/>
              </a:rPr>
              <a:t>or compromise the </a:t>
            </a:r>
            <a:r>
              <a:rPr lang="en-US" sz="2200" b="1" dirty="0" smtClean="0">
                <a:solidFill>
                  <a:srgbClr val="0000CC"/>
                </a:solidFill>
                <a:latin typeface="Bahnschrift Light" panose="020B0502040204020203" pitchFamily="34" charset="0"/>
                <a:cs typeface="Arial" pitchFamily="34" charset="0"/>
              </a:rPr>
              <a:t>node remotely </a:t>
            </a:r>
            <a:r>
              <a:rPr lang="en-US" sz="2200" b="1" dirty="0">
                <a:solidFill>
                  <a:srgbClr val="0000CC"/>
                </a:solidFill>
                <a:latin typeface="Bahnschrift Light" panose="020B0502040204020203" pitchFamily="34" charset="0"/>
                <a:cs typeface="Arial" pitchFamily="34" charset="0"/>
              </a:rPr>
              <a:t>to access the </a:t>
            </a:r>
            <a:r>
              <a:rPr lang="en-US" sz="2200" b="1" dirty="0" smtClean="0">
                <a:solidFill>
                  <a:srgbClr val="0000CC"/>
                </a:solidFill>
                <a:latin typeface="Bahnschrift Light" panose="020B0502040204020203" pitchFamily="34" charset="0"/>
                <a:cs typeface="Arial" pitchFamily="34" charset="0"/>
              </a:rPr>
              <a:t>data in the node</a:t>
            </a:r>
            <a:r>
              <a:rPr lang="en-US" dirty="0" smtClean="0">
                <a:latin typeface="Bahnschrift Light" panose="020B0502040204020203" pitchFamily="34" charset="0"/>
                <a:cs typeface="Arial" pitchFamily="34" charset="0"/>
              </a:rPr>
              <a:t> </a:t>
            </a:r>
            <a:endParaRPr lang="en-US" dirty="0">
              <a:latin typeface="Bahnschrift Light" panose="020B0502040204020203" pitchFamily="34" charset="0"/>
              <a:cs typeface="Arial" pitchFamily="34" charset="0"/>
            </a:endParaRPr>
          </a:p>
        </p:txBody>
      </p:sp>
      <p:sp>
        <p:nvSpPr>
          <p:cNvPr id="15" name="Rectangle 14"/>
          <p:cNvSpPr/>
          <p:nvPr/>
        </p:nvSpPr>
        <p:spPr>
          <a:xfrm>
            <a:off x="4869142" y="1047112"/>
            <a:ext cx="3968032" cy="3101492"/>
          </a:xfrm>
          <a:prstGeom prst="rect">
            <a:avLst/>
          </a:prstGeom>
        </p:spPr>
        <p:txBody>
          <a:bodyPr/>
          <a:lstStyle/>
          <a:p>
            <a:pPr marL="12700">
              <a:lnSpc>
                <a:spcPct val="95000"/>
              </a:lnSpc>
              <a:spcBef>
                <a:spcPct val="0"/>
              </a:spcBef>
              <a:tabLst>
                <a:tab pos="914400" algn="l"/>
              </a:tabLst>
            </a:pPr>
            <a:r>
              <a:rPr lang="en-US" b="1" dirty="0" smtClean="0">
                <a:latin typeface="Bahnschrift Light" panose="020B0502040204020203" pitchFamily="34" charset="0"/>
                <a:cs typeface="Arial" pitchFamily="34" charset="0"/>
              </a:rPr>
              <a:t>NDDS Network Model</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Collection </a:t>
            </a:r>
            <a:r>
              <a:rPr lang="en-US" dirty="0">
                <a:latin typeface="Bahnschrift Light" panose="020B0502040204020203" pitchFamily="34" charset="0"/>
                <a:cs typeface="Arial" pitchFamily="34" charset="0"/>
              </a:rPr>
              <a:t>of static/mobile </a:t>
            </a:r>
            <a:r>
              <a:rPr lang="en-US" dirty="0" smtClean="0">
                <a:latin typeface="Bahnschrift Light" panose="020B0502040204020203" pitchFamily="34" charset="0"/>
                <a:cs typeface="Arial" pitchFamily="34" charset="0"/>
              </a:rPr>
              <a:t>devices/nodes</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node may generate </a:t>
            </a:r>
            <a:r>
              <a:rPr lang="en-US" dirty="0">
                <a:latin typeface="Bahnschrift Light" panose="020B0502040204020203" pitchFamily="34" charset="0"/>
                <a:cs typeface="Arial" pitchFamily="34" charset="0"/>
              </a:rPr>
              <a:t>sensitive </a:t>
            </a:r>
            <a:r>
              <a:rPr lang="en-US" dirty="0" smtClean="0">
                <a:latin typeface="Bahnschrift Light" panose="020B0502040204020203" pitchFamily="34" charset="0"/>
                <a:cs typeface="Arial" pitchFamily="34" charset="0"/>
              </a:rPr>
              <a:t>data</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Wireless </a:t>
            </a:r>
            <a:r>
              <a:rPr lang="en-US" dirty="0">
                <a:latin typeface="Bahnschrift Light" panose="020B0502040204020203" pitchFamily="34" charset="0"/>
                <a:cs typeface="Arial" pitchFamily="34" charset="0"/>
              </a:rPr>
              <a:t>link interconnecting </a:t>
            </a:r>
            <a:r>
              <a:rPr lang="en-US" dirty="0" smtClean="0">
                <a:latin typeface="Bahnschrift Light" panose="020B0502040204020203" pitchFamily="34" charset="0"/>
                <a:cs typeface="Arial" pitchFamily="34" charset="0"/>
              </a:rPr>
              <a:t>nodes</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node could </a:t>
            </a:r>
            <a:r>
              <a:rPr lang="en-US" dirty="0">
                <a:latin typeface="Bahnschrift Light" panose="020B0502040204020203" pitchFamily="34" charset="0"/>
                <a:cs typeface="Arial" pitchFamily="34" charset="0"/>
              </a:rPr>
              <a:t>join or leave </a:t>
            </a:r>
            <a:r>
              <a:rPr lang="en-US" dirty="0" smtClean="0">
                <a:latin typeface="Bahnschrift Light" panose="020B0502040204020203" pitchFamily="34" charset="0"/>
                <a:cs typeface="Arial" pitchFamily="34" charset="0"/>
              </a:rPr>
              <a:t>the network anytime</a:t>
            </a:r>
          </a:p>
          <a:p>
            <a:pPr marL="355600" indent="-342900">
              <a:lnSpc>
                <a:spcPct val="95000"/>
              </a:lnSpc>
              <a:spcBef>
                <a:spcPct val="0"/>
              </a:spcBef>
              <a:buFont typeface="Wingdings" panose="05000000000000000000" pitchFamily="2" charset="2"/>
              <a:buChar char="q"/>
              <a:tabLst>
                <a:tab pos="914400" algn="l"/>
              </a:tabLst>
            </a:pPr>
            <a:r>
              <a:rPr lang="en-US" dirty="0">
                <a:latin typeface="Bahnschrift Light" panose="020B0502040204020203" pitchFamily="34" charset="0"/>
                <a:cs typeface="Arial" pitchFamily="34" charset="0"/>
              </a:rPr>
              <a:t>I</a:t>
            </a:r>
            <a:r>
              <a:rPr lang="en-US" dirty="0" smtClean="0">
                <a:latin typeface="Bahnschrift Light" panose="020B0502040204020203" pitchFamily="34" charset="0"/>
                <a:cs typeface="Arial" pitchFamily="34" charset="0"/>
              </a:rPr>
              <a:t>ntermittent </a:t>
            </a:r>
            <a:r>
              <a:rPr lang="en-US" dirty="0">
                <a:latin typeface="Bahnschrift Light" panose="020B0502040204020203" pitchFamily="34" charset="0"/>
                <a:cs typeface="Arial" pitchFamily="34" charset="0"/>
              </a:rPr>
              <a:t>and </a:t>
            </a:r>
            <a:r>
              <a:rPr lang="en-US" dirty="0" smtClean="0">
                <a:latin typeface="Bahnschrift Light" panose="020B0502040204020203" pitchFamily="34" charset="0"/>
                <a:cs typeface="Arial" pitchFamily="34" charset="0"/>
              </a:rPr>
              <a:t>unreliable Internet </a:t>
            </a:r>
            <a:r>
              <a:rPr lang="en-US" dirty="0">
                <a:latin typeface="Bahnschrift Light" panose="020B0502040204020203" pitchFamily="34" charset="0"/>
                <a:cs typeface="Arial" pitchFamily="34" charset="0"/>
              </a:rPr>
              <a:t>connectivity towards its data sinker</a:t>
            </a: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231528" y="866851"/>
            <a:ext cx="4413269" cy="3462015"/>
          </a:xfrm>
          <a:prstGeom prst="rect">
            <a:avLst/>
          </a:prstGeom>
          <a:ln w="12700">
            <a:solidFill>
              <a:schemeClr val="accent3"/>
            </a:solidFill>
          </a:ln>
        </p:spPr>
      </p:pic>
    </p:spTree>
    <p:extLst>
      <p:ext uri="{BB962C8B-B14F-4D97-AF65-F5344CB8AC3E}">
        <p14:creationId xmlns:p14="http://schemas.microsoft.com/office/powerpoint/2010/main" val="42592524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Data </a:t>
            </a:r>
            <a:r>
              <a:rPr lang="en-US" sz="4000" b="1" dirty="0" smtClean="0">
                <a:solidFill>
                  <a:schemeClr val="tx1"/>
                </a:solidFill>
                <a:latin typeface="Calibri" panose="020F0502020204030204" pitchFamily="34" charset="0"/>
                <a:cs typeface="Calibri" panose="020F0502020204030204" pitchFamily="34" charset="0"/>
              </a:rPr>
              <a:t>Encoding</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6</a:t>
            </a:fld>
            <a:endParaRPr lang="en-US"/>
          </a:p>
        </p:txBody>
      </p:sp>
      <p:sp>
        <p:nvSpPr>
          <p:cNvPr id="10" name="Rectangle 9"/>
          <p:cNvSpPr/>
          <p:nvPr/>
        </p:nvSpPr>
        <p:spPr>
          <a:xfrm>
            <a:off x="42950" y="660461"/>
            <a:ext cx="8624486" cy="190137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Data encoding </a:t>
            </a:r>
            <a:r>
              <a:rPr lang="en-US" sz="2200" b="1" dirty="0">
                <a:latin typeface="Bahnschrift Light" panose="020B0502040204020203" pitchFamily="34" charset="0"/>
                <a:cs typeface="Arial" pitchFamily="34" charset="0"/>
              </a:rPr>
              <a:t>is a process in which </a:t>
            </a:r>
            <a:r>
              <a:rPr lang="en-US" sz="2200" b="1" dirty="0" smtClean="0">
                <a:latin typeface="Bahnschrift Light" panose="020B0502040204020203" pitchFamily="34" charset="0"/>
                <a:cs typeface="Arial" pitchFamily="34" charset="0"/>
              </a:rPr>
              <a:t>a node </a:t>
            </a:r>
            <a:r>
              <a:rPr lang="en-US" sz="2200" b="1" dirty="0">
                <a:latin typeface="Bahnschrift Light" panose="020B0502040204020203" pitchFamily="34" charset="0"/>
                <a:cs typeface="Arial" pitchFamily="34" charset="0"/>
              </a:rPr>
              <a:t>encodes </a:t>
            </a:r>
            <a:r>
              <a:rPr lang="en-US" sz="2200" b="1" dirty="0" smtClean="0">
                <a:latin typeface="Bahnschrift Light" panose="020B0502040204020203" pitchFamily="34" charset="0"/>
                <a:cs typeface="Arial" pitchFamily="34" charset="0"/>
              </a:rPr>
              <a:t>its sensitive data into distinguished </a:t>
            </a:r>
            <a:r>
              <a:rPr lang="en-US" sz="2200" b="1" dirty="0">
                <a:latin typeface="Bahnschrift Light" panose="020B0502040204020203" pitchFamily="34" charset="0"/>
                <a:cs typeface="Arial" pitchFamily="34" charset="0"/>
              </a:rPr>
              <a:t>data shares </a:t>
            </a:r>
            <a:r>
              <a:rPr lang="en-US" sz="2200" b="1" dirty="0" smtClean="0">
                <a:latin typeface="Bahnschrift Light" panose="020B0502040204020203" pitchFamily="34" charset="0"/>
                <a:cs typeface="Arial" pitchFamily="34" charset="0"/>
              </a:rPr>
              <a:t>before distributed </a:t>
            </a:r>
            <a:r>
              <a:rPr lang="en-US" sz="2200" b="1" dirty="0">
                <a:latin typeface="Bahnschrift Light" panose="020B0502040204020203" pitchFamily="34" charset="0"/>
                <a:cs typeface="Arial" pitchFamily="34" charset="0"/>
              </a:rPr>
              <a:t>storing. </a:t>
            </a:r>
            <a:r>
              <a:rPr lang="en-US" sz="2200" b="1" dirty="0" smtClean="0">
                <a:latin typeface="Bahnschrift Light" panose="020B0502040204020203" pitchFamily="34" charset="0"/>
                <a:cs typeface="Arial" pitchFamily="34" charset="0"/>
              </a:rPr>
              <a:t>A </a:t>
            </a:r>
            <a:r>
              <a:rPr lang="en-US" sz="2200" b="1" dirty="0">
                <a:latin typeface="Bahnschrift Light" panose="020B0502040204020203" pitchFamily="34" charset="0"/>
                <a:cs typeface="Arial" pitchFamily="34" charset="0"/>
              </a:rPr>
              <a:t>t−1 polynomial function is applied </a:t>
            </a:r>
            <a:r>
              <a:rPr lang="en-US" sz="2200" b="1" dirty="0" smtClean="0">
                <a:latin typeface="Bahnschrift Light" panose="020B0502040204020203" pitchFamily="34" charset="0"/>
                <a:cs typeface="Arial" pitchFamily="34" charset="0"/>
              </a:rPr>
              <a:t>for encoding</a:t>
            </a:r>
            <a:r>
              <a:rPr lang="en-US" sz="2200" b="1" dirty="0">
                <a:latin typeface="Bahnschrift Light" panose="020B0502040204020203" pitchFamily="34" charset="0"/>
                <a:cs typeface="Arial" pitchFamily="34" charset="0"/>
              </a:rPr>
              <a:t>, defined </a:t>
            </a:r>
            <a:r>
              <a:rPr lang="en-US" sz="2200" b="1" dirty="0" smtClean="0">
                <a:latin typeface="Bahnschrift Light" panose="020B0502040204020203" pitchFamily="34" charset="0"/>
                <a:cs typeface="Arial" pitchFamily="34" charset="0"/>
              </a:rPr>
              <a:t>by: </a:t>
            </a:r>
            <a:endParaRPr lang="en-US" sz="2200" b="1" dirty="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1320790" y="1966309"/>
            <a:ext cx="4835261" cy="1350224"/>
          </a:xfrm>
          <a:prstGeom prst="rect">
            <a:avLst/>
          </a:prstGeom>
          <a:ln>
            <a:solidFill>
              <a:schemeClr val="accent3"/>
            </a:solidFill>
          </a:ln>
        </p:spPr>
      </p:pic>
      <p:sp>
        <p:nvSpPr>
          <p:cNvPr id="5" name="Rectangle 4"/>
          <p:cNvSpPr/>
          <p:nvPr/>
        </p:nvSpPr>
        <p:spPr>
          <a:xfrm>
            <a:off x="120032" y="3535577"/>
            <a:ext cx="8470321" cy="1077218"/>
          </a:xfrm>
          <a:prstGeom prst="rect">
            <a:avLst/>
          </a:prstGeom>
        </p:spPr>
        <p:txBody>
          <a:bodyPr wrap="square">
            <a:spAutoFit/>
          </a:bodyPr>
          <a:lstStyle/>
          <a:p>
            <a:r>
              <a:rPr lang="en-US" sz="1600" dirty="0">
                <a:latin typeface="NimbusRomNo9L-Regu"/>
              </a:rPr>
              <a:t>Eq. (1) is a polynomial </a:t>
            </a:r>
            <a:r>
              <a:rPr lang="en-US" sz="1600" dirty="0" smtClean="0">
                <a:latin typeface="NimbusRomNo9L-Regu"/>
              </a:rPr>
              <a:t>function where </a:t>
            </a:r>
            <a:r>
              <a:rPr lang="en-US" sz="1600" dirty="0">
                <a:latin typeface="NimbusRomNo9L-Regu"/>
              </a:rPr>
              <a:t>the degree </a:t>
            </a:r>
            <a:r>
              <a:rPr lang="en-US" sz="1600" dirty="0">
                <a:latin typeface="CMMI10"/>
              </a:rPr>
              <a:t>t</a:t>
            </a:r>
            <a:r>
              <a:rPr lang="en-US" sz="1600" dirty="0">
                <a:latin typeface="CMSY10"/>
              </a:rPr>
              <a:t>−</a:t>
            </a:r>
            <a:r>
              <a:rPr lang="en-US" sz="1600" dirty="0">
                <a:latin typeface="CMR10"/>
              </a:rPr>
              <a:t>1 </a:t>
            </a:r>
            <a:r>
              <a:rPr lang="en-US" sz="1600" dirty="0">
                <a:latin typeface="NimbusRomNo9L-Regu"/>
              </a:rPr>
              <a:t>is </a:t>
            </a:r>
            <a:r>
              <a:rPr lang="en-US" sz="1600" dirty="0" smtClean="0">
                <a:latin typeface="NimbusRomNo9L-Regu"/>
              </a:rPr>
              <a:t>the sharing </a:t>
            </a:r>
            <a:r>
              <a:rPr lang="en-US" sz="1600" dirty="0">
                <a:latin typeface="NimbusRomNo9L-Regu"/>
              </a:rPr>
              <a:t>threshold. </a:t>
            </a:r>
            <a:r>
              <a:rPr lang="en-US" sz="1600" dirty="0" smtClean="0">
                <a:latin typeface="CMMI10"/>
              </a:rPr>
              <a:t>f</a:t>
            </a:r>
            <a:r>
              <a:rPr lang="en-US" sz="1600" dirty="0" smtClean="0">
                <a:latin typeface="CMR10"/>
              </a:rPr>
              <a:t>(</a:t>
            </a:r>
            <a:r>
              <a:rPr lang="en-US" sz="1600" dirty="0" smtClean="0">
                <a:latin typeface="CMMI10"/>
              </a:rPr>
              <a:t>x </a:t>
            </a:r>
            <a:r>
              <a:rPr lang="en-US" sz="1600" dirty="0">
                <a:latin typeface="CMR10"/>
              </a:rPr>
              <a:t>= 0) </a:t>
            </a:r>
            <a:r>
              <a:rPr lang="en-US" sz="1600" dirty="0" smtClean="0">
                <a:latin typeface="NimbusRomNo9L-Regu"/>
              </a:rPr>
              <a:t>is </a:t>
            </a:r>
            <a:r>
              <a:rPr lang="en-US" sz="1600" dirty="0">
                <a:latin typeface="NimbusRomNo9L-Regu"/>
              </a:rPr>
              <a:t>the constant </a:t>
            </a:r>
            <a:r>
              <a:rPr lang="en-US" sz="1600" dirty="0" smtClean="0">
                <a:latin typeface="NimbusRomNo9L-Regu"/>
              </a:rPr>
              <a:t>which is </a:t>
            </a:r>
            <a:r>
              <a:rPr lang="en-US" sz="1600" dirty="0">
                <a:latin typeface="NimbusRomNo9L-Regu"/>
              </a:rPr>
              <a:t>again equal to the integer of the data string </a:t>
            </a:r>
            <a:r>
              <a:rPr lang="en-US" sz="1600" dirty="0" smtClean="0">
                <a:latin typeface="CMMI10"/>
              </a:rPr>
              <a:t>m</a:t>
            </a:r>
            <a:r>
              <a:rPr lang="en-US" sz="1600" dirty="0" smtClean="0">
                <a:latin typeface="CMMI7"/>
              </a:rPr>
              <a:t>i</a:t>
            </a:r>
            <a:r>
              <a:rPr lang="en-US" sz="1600" dirty="0">
                <a:latin typeface="NimbusRomNo9L-Regu"/>
              </a:rPr>
              <a:t>. </a:t>
            </a:r>
            <a:r>
              <a:rPr lang="en-US" sz="1600" dirty="0" smtClean="0">
                <a:latin typeface="NimbusRomNo9L-Regu"/>
              </a:rPr>
              <a:t>Polynomial coefficients </a:t>
            </a:r>
            <a:r>
              <a:rPr lang="en-US" sz="1600" dirty="0">
                <a:latin typeface="CMMI10"/>
              </a:rPr>
              <a:t>a</a:t>
            </a:r>
            <a:r>
              <a:rPr lang="en-US" sz="1600" dirty="0">
                <a:latin typeface="CMMI7"/>
              </a:rPr>
              <a:t>y </a:t>
            </a:r>
            <a:r>
              <a:rPr lang="en-US" sz="1600" dirty="0">
                <a:latin typeface="NimbusRomNo9L-Regu"/>
              </a:rPr>
              <a:t>for </a:t>
            </a:r>
            <a:r>
              <a:rPr lang="en-US" sz="1600" dirty="0">
                <a:latin typeface="CMR10"/>
              </a:rPr>
              <a:t>1 </a:t>
            </a:r>
            <a:r>
              <a:rPr lang="en-US" sz="1600" dirty="0">
                <a:latin typeface="CMSY10"/>
              </a:rPr>
              <a:t>≤ </a:t>
            </a:r>
            <a:r>
              <a:rPr lang="en-US" sz="1600" dirty="0">
                <a:latin typeface="CMMI10"/>
              </a:rPr>
              <a:t>y </a:t>
            </a:r>
            <a:r>
              <a:rPr lang="en-US" sz="1600" dirty="0">
                <a:latin typeface="CMSY10"/>
              </a:rPr>
              <a:t>≤ </a:t>
            </a:r>
            <a:r>
              <a:rPr lang="en-US" sz="1600" dirty="0">
                <a:latin typeface="CMMI10"/>
              </a:rPr>
              <a:t>t</a:t>
            </a:r>
            <a:r>
              <a:rPr lang="en-US" sz="1600" dirty="0">
                <a:latin typeface="CMSY10"/>
              </a:rPr>
              <a:t>−</a:t>
            </a:r>
            <a:r>
              <a:rPr lang="en-US" sz="1600" dirty="0">
                <a:latin typeface="CMR10"/>
              </a:rPr>
              <a:t>1 </a:t>
            </a:r>
            <a:r>
              <a:rPr lang="en-US" sz="1600" dirty="0">
                <a:latin typeface="NimbusRomNo9L-Regu"/>
              </a:rPr>
              <a:t>are a set </a:t>
            </a:r>
            <a:r>
              <a:rPr lang="en-US" sz="1600" dirty="0" smtClean="0">
                <a:latin typeface="NimbusRomNo9L-Regu"/>
              </a:rPr>
              <a:t>of coefficients which are </a:t>
            </a:r>
            <a:r>
              <a:rPr lang="en-US" sz="1600" dirty="0">
                <a:latin typeface="NimbusRomNo9L-Regu"/>
              </a:rPr>
              <a:t>randomly chosen from the finite field </a:t>
            </a:r>
            <a:r>
              <a:rPr lang="en-US" sz="1600" dirty="0">
                <a:latin typeface="CMMI10"/>
              </a:rPr>
              <a:t>GF</a:t>
            </a:r>
            <a:r>
              <a:rPr lang="en-US" sz="1600" dirty="0">
                <a:latin typeface="CMR10"/>
              </a:rPr>
              <a:t>(</a:t>
            </a:r>
            <a:r>
              <a:rPr lang="en-US" sz="1600" dirty="0">
                <a:latin typeface="CMMI10"/>
              </a:rPr>
              <a:t>p</a:t>
            </a:r>
            <a:r>
              <a:rPr lang="en-US" sz="1600" dirty="0">
                <a:latin typeface="CMR10"/>
              </a:rPr>
              <a:t>)</a:t>
            </a:r>
            <a:r>
              <a:rPr lang="en-US" sz="1600" dirty="0">
                <a:latin typeface="NimbusRomNo9L-Regu"/>
              </a:rPr>
              <a:t>, where </a:t>
            </a:r>
            <a:r>
              <a:rPr lang="en-US" sz="1600" dirty="0">
                <a:latin typeface="CMMI10"/>
              </a:rPr>
              <a:t>p </a:t>
            </a:r>
            <a:r>
              <a:rPr lang="en-US" sz="1600" dirty="0" smtClean="0">
                <a:latin typeface="NimbusRomNo9L-Regu"/>
              </a:rPr>
              <a:t>is a </a:t>
            </a:r>
            <a:r>
              <a:rPr lang="en-US" sz="1600" dirty="0">
                <a:latin typeface="NimbusRomNo9L-Regu"/>
              </a:rPr>
              <a:t>large </a:t>
            </a:r>
            <a:r>
              <a:rPr lang="en-US" sz="1600" dirty="0" smtClean="0">
                <a:latin typeface="NimbusRomNo9L-Regu"/>
              </a:rPr>
              <a:t>prime that </a:t>
            </a:r>
            <a:r>
              <a:rPr lang="en-US" sz="1600" dirty="0">
                <a:latin typeface="NimbusRomNo9L-Regu"/>
              </a:rPr>
              <a:t>is greater than </a:t>
            </a:r>
            <a:r>
              <a:rPr lang="en-US" sz="1600" dirty="0" smtClean="0">
                <a:latin typeface="NimbusRomNo9L-Regu"/>
              </a:rPr>
              <a:t>any coefficients</a:t>
            </a:r>
            <a:r>
              <a:rPr lang="en-US" sz="1600" dirty="0">
                <a:latin typeface="NimbusRomNo9L-Regu"/>
              </a:rPr>
              <a:t>.</a:t>
            </a:r>
            <a:endParaRPr lang="en-US" sz="1600" dirty="0"/>
          </a:p>
        </p:txBody>
      </p:sp>
      <p:sp>
        <p:nvSpPr>
          <p:cNvPr id="12" name="Rectangle 11"/>
          <p:cNvSpPr/>
          <p:nvPr/>
        </p:nvSpPr>
        <p:spPr>
          <a:xfrm>
            <a:off x="0" y="4831839"/>
            <a:ext cx="8624486" cy="2132931"/>
          </a:xfrm>
          <a:prstGeom prst="rect">
            <a:avLst/>
          </a:prstGeom>
        </p:spPr>
        <p:txBody>
          <a:bodyPr/>
          <a:lstStyle/>
          <a:p>
            <a:pPr marL="355600" indent="-342900">
              <a:lnSpc>
                <a:spcPct val="95000"/>
              </a:lnSpc>
              <a:spcBef>
                <a:spcPct val="0"/>
              </a:spcBef>
              <a:buFont typeface="Wingdings" panose="05000000000000000000" pitchFamily="2" charset="2"/>
              <a:buChar char="q"/>
              <a:tabLst>
                <a:tab pos="914400" algn="l"/>
              </a:tabLst>
            </a:pPr>
            <a:r>
              <a:rPr lang="en-US" sz="2200" b="1" dirty="0" smtClean="0">
                <a:solidFill>
                  <a:srgbClr val="0000FF"/>
                </a:solidFill>
                <a:latin typeface="Bahnschrift Light" panose="020B0502040204020203" pitchFamily="34" charset="0"/>
                <a:cs typeface="Arial" pitchFamily="34" charset="0"/>
              </a:rPr>
              <a:t>Eq</a:t>
            </a:r>
            <a:r>
              <a:rPr lang="en-US" sz="2200" b="1" dirty="0">
                <a:solidFill>
                  <a:srgbClr val="0000FF"/>
                </a:solidFill>
                <a:latin typeface="Bahnschrift Light" panose="020B0502040204020203" pitchFamily="34" charset="0"/>
                <a:cs typeface="Arial" pitchFamily="34" charset="0"/>
              </a:rPr>
              <a:t>. (1) is a polynomial-based secret share function </a:t>
            </a:r>
            <a:r>
              <a:rPr lang="en-US" sz="2200" b="1" dirty="0" smtClean="0">
                <a:solidFill>
                  <a:srgbClr val="0000FF"/>
                </a:solidFill>
                <a:latin typeface="Bahnschrift Light" panose="020B0502040204020203" pitchFamily="34" charset="0"/>
                <a:cs typeface="Arial" pitchFamily="34" charset="0"/>
              </a:rPr>
              <a:t>offering desirable </a:t>
            </a:r>
            <a:r>
              <a:rPr lang="en-US" sz="2200" b="1" dirty="0">
                <a:solidFill>
                  <a:srgbClr val="0000FF"/>
                </a:solidFill>
                <a:latin typeface="Bahnschrift Light" panose="020B0502040204020203" pitchFamily="34" charset="0"/>
                <a:cs typeface="Arial" pitchFamily="34" charset="0"/>
              </a:rPr>
              <a:t>security features. Each share generated from the Eq</a:t>
            </a:r>
            <a:r>
              <a:rPr lang="en-US" sz="2200" b="1" dirty="0" smtClean="0">
                <a:solidFill>
                  <a:srgbClr val="0000FF"/>
                </a:solidFill>
                <a:latin typeface="Bahnschrift Light" panose="020B0502040204020203" pitchFamily="34" charset="0"/>
                <a:cs typeface="Arial" pitchFamily="34" charset="0"/>
              </a:rPr>
              <a:t>.(</a:t>
            </a:r>
            <a:r>
              <a:rPr lang="en-US" sz="2200" b="1" dirty="0">
                <a:solidFill>
                  <a:srgbClr val="0000FF"/>
                </a:solidFill>
                <a:latin typeface="Bahnschrift Light" panose="020B0502040204020203" pitchFamily="34" charset="0"/>
                <a:cs typeface="Arial" pitchFamily="34" charset="0"/>
              </a:rPr>
              <a:t>1) leaks no information regarding the data string mi. This </a:t>
            </a:r>
            <a:r>
              <a:rPr lang="en-US" sz="2200" b="1" dirty="0" smtClean="0">
                <a:solidFill>
                  <a:srgbClr val="0000FF"/>
                </a:solidFill>
                <a:latin typeface="Bahnschrift Light" panose="020B0502040204020203" pitchFamily="34" charset="0"/>
                <a:cs typeface="Arial" pitchFamily="34" charset="0"/>
              </a:rPr>
              <a:t>is different </a:t>
            </a:r>
            <a:r>
              <a:rPr lang="en-US" sz="2200" b="1" dirty="0">
                <a:solidFill>
                  <a:srgbClr val="0000FF"/>
                </a:solidFill>
                <a:latin typeface="Bahnschrift Light" panose="020B0502040204020203" pitchFamily="34" charset="0"/>
                <a:cs typeface="Arial" pitchFamily="34" charset="0"/>
              </a:rPr>
              <a:t>from an erasure coding scheme where each </a:t>
            </a:r>
            <a:r>
              <a:rPr lang="en-US" sz="2200" b="1" dirty="0" smtClean="0">
                <a:solidFill>
                  <a:srgbClr val="0000FF"/>
                </a:solidFill>
                <a:latin typeface="Bahnschrift Light" panose="020B0502040204020203" pitchFamily="34" charset="0"/>
                <a:cs typeface="Arial" pitchFamily="34" charset="0"/>
              </a:rPr>
              <a:t>fragment is </a:t>
            </a:r>
            <a:r>
              <a:rPr lang="en-US" sz="2200" b="1" dirty="0">
                <a:solidFill>
                  <a:srgbClr val="0000FF"/>
                </a:solidFill>
                <a:latin typeface="Bahnschrift Light" panose="020B0502040204020203" pitchFamily="34" charset="0"/>
                <a:cs typeface="Arial" pitchFamily="34" charset="0"/>
              </a:rPr>
              <a:t>plaintext without protection of the original data</a:t>
            </a:r>
            <a:r>
              <a:rPr lang="en-US" sz="2200" b="1" dirty="0" smtClean="0">
                <a:solidFill>
                  <a:srgbClr val="0000FF"/>
                </a:solidFill>
                <a:latin typeface="Bahnschrift Light" panose="020B0502040204020203" pitchFamily="34" charset="0"/>
                <a:cs typeface="Arial" pitchFamily="34" charset="0"/>
              </a:rPr>
              <a:t>. </a:t>
            </a:r>
            <a:endParaRPr lang="en-US" sz="2200" b="1" dirty="0">
              <a:solidFill>
                <a:srgbClr val="0000FF"/>
              </a:solidFill>
              <a:latin typeface="Bahnschrift Light" panose="020B0502040204020203" pitchFamily="34" charset="0"/>
              <a:cs typeface="Arial" pitchFamily="34" charset="0"/>
            </a:endParaRPr>
          </a:p>
        </p:txBody>
      </p:sp>
    </p:spTree>
    <p:extLst>
      <p:ext uri="{BB962C8B-B14F-4D97-AF65-F5344CB8AC3E}">
        <p14:creationId xmlns:p14="http://schemas.microsoft.com/office/powerpoint/2010/main" val="169861016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Data </a:t>
            </a:r>
            <a:r>
              <a:rPr lang="en-US" sz="4000" b="1" dirty="0" smtClean="0">
                <a:solidFill>
                  <a:schemeClr val="tx1"/>
                </a:solidFill>
                <a:latin typeface="Calibri" panose="020F0502020204030204" pitchFamily="34" charset="0"/>
                <a:cs typeface="Calibri" panose="020F0502020204030204" pitchFamily="34" charset="0"/>
              </a:rPr>
              <a:t>Decoding</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7</a:t>
            </a:fld>
            <a:endParaRPr lang="en-US"/>
          </a:p>
        </p:txBody>
      </p:sp>
      <p:sp>
        <p:nvSpPr>
          <p:cNvPr id="12" name="Rectangle 11"/>
          <p:cNvSpPr/>
          <p:nvPr/>
        </p:nvSpPr>
        <p:spPr>
          <a:xfrm>
            <a:off x="0" y="842131"/>
            <a:ext cx="8624486" cy="130613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Data </a:t>
            </a:r>
            <a:r>
              <a:rPr lang="en-US" sz="2200" b="1" dirty="0" smtClean="0">
                <a:latin typeface="Bahnschrift Light" panose="020B0502040204020203" pitchFamily="34" charset="0"/>
                <a:cs typeface="Arial" pitchFamily="34" charset="0"/>
              </a:rPr>
              <a:t>Decoding</a:t>
            </a:r>
            <a:r>
              <a:rPr lang="en-US" sz="2200" b="1" dirty="0">
                <a:latin typeface="Bahnschrift Light" panose="020B0502040204020203" pitchFamily="34" charset="0"/>
                <a:cs typeface="Arial" pitchFamily="34" charset="0"/>
              </a:rPr>
              <a:t>: Data decoding is the processing </a:t>
            </a:r>
            <a:r>
              <a:rPr lang="en-US" sz="2200" b="1" dirty="0" smtClean="0">
                <a:latin typeface="Bahnschrift Light" panose="020B0502040204020203" pitchFamily="34" charset="0"/>
                <a:cs typeface="Arial" pitchFamily="34" charset="0"/>
              </a:rPr>
              <a:t>of an </a:t>
            </a:r>
            <a:r>
              <a:rPr lang="en-US" sz="2200" b="1" dirty="0">
                <a:latin typeface="Bahnschrift Light" panose="020B0502040204020203" pitchFamily="34" charset="0"/>
                <a:cs typeface="Arial" pitchFamily="34" charset="0"/>
              </a:rPr>
              <a:t>authorized node (e.g., the data sinker) to recover mi </a:t>
            </a:r>
            <a:r>
              <a:rPr lang="en-US" sz="2200" b="1" dirty="0" smtClean="0">
                <a:latin typeface="Bahnschrift Light" panose="020B0502040204020203" pitchFamily="34" charset="0"/>
                <a:cs typeface="Arial" pitchFamily="34" charset="0"/>
              </a:rPr>
              <a:t>from t </a:t>
            </a:r>
            <a:r>
              <a:rPr lang="en-US" sz="2200" b="1" dirty="0">
                <a:latin typeface="Bahnschrift Light" panose="020B0502040204020203" pitchFamily="34" charset="0"/>
                <a:cs typeface="Arial" pitchFamily="34" charset="0"/>
              </a:rPr>
              <a:t>&lt; n data shares by Lagrange </a:t>
            </a:r>
            <a:r>
              <a:rPr lang="en-US" sz="2200" b="1" dirty="0" smtClean="0">
                <a:latin typeface="Bahnschrift Light" panose="020B0502040204020203" pitchFamily="34" charset="0"/>
                <a:cs typeface="Arial" pitchFamily="34" charset="0"/>
              </a:rPr>
              <a:t>Interpolation: </a:t>
            </a:r>
            <a:endParaRPr lang="en-US" sz="2200" b="1" dirty="0">
              <a:latin typeface="Bahnschrift Light" panose="020B0502040204020203" pitchFamily="34" charset="0"/>
              <a:cs typeface="Arial" pitchFamily="34" charset="0"/>
            </a:endParaRPr>
          </a:p>
        </p:txBody>
      </p:sp>
      <p:pic>
        <p:nvPicPr>
          <p:cNvPr id="9" name="Picture 8"/>
          <p:cNvPicPr>
            <a:picLocks noChangeAspect="1"/>
          </p:cNvPicPr>
          <p:nvPr/>
        </p:nvPicPr>
        <p:blipFill>
          <a:blip r:embed="rId3"/>
          <a:stretch>
            <a:fillRect/>
          </a:stretch>
        </p:blipFill>
        <p:spPr>
          <a:xfrm>
            <a:off x="245541" y="1904943"/>
            <a:ext cx="5259198" cy="1031680"/>
          </a:xfrm>
          <a:prstGeom prst="rect">
            <a:avLst/>
          </a:prstGeom>
        </p:spPr>
      </p:pic>
      <p:sp>
        <p:nvSpPr>
          <p:cNvPr id="13" name="Rectangle 12"/>
          <p:cNvSpPr/>
          <p:nvPr/>
        </p:nvSpPr>
        <p:spPr>
          <a:xfrm>
            <a:off x="0" y="2936623"/>
            <a:ext cx="8624486" cy="130613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Eq. (</a:t>
            </a:r>
            <a:r>
              <a:rPr lang="en-US" sz="2200" b="1" dirty="0">
                <a:latin typeface="Bahnschrift Light" panose="020B0502040204020203" pitchFamily="34" charset="0"/>
                <a:cs typeface="Arial" pitchFamily="34" charset="0"/>
              </a:rPr>
              <a:t>3) can be rewritten as:  </a:t>
            </a:r>
          </a:p>
        </p:txBody>
      </p:sp>
      <p:pic>
        <p:nvPicPr>
          <p:cNvPr id="7" name="Picture 6"/>
          <p:cNvPicPr>
            <a:picLocks noChangeAspect="1"/>
          </p:cNvPicPr>
          <p:nvPr/>
        </p:nvPicPr>
        <p:blipFill>
          <a:blip r:embed="rId4"/>
          <a:stretch>
            <a:fillRect/>
          </a:stretch>
        </p:blipFill>
        <p:spPr>
          <a:xfrm>
            <a:off x="245541" y="3517685"/>
            <a:ext cx="5847241" cy="963500"/>
          </a:xfrm>
          <a:prstGeom prst="rect">
            <a:avLst/>
          </a:prstGeom>
        </p:spPr>
      </p:pic>
      <p:sp>
        <p:nvSpPr>
          <p:cNvPr id="8" name="Rectangle 7"/>
          <p:cNvSpPr/>
          <p:nvPr/>
        </p:nvSpPr>
        <p:spPr>
          <a:xfrm>
            <a:off x="41066" y="4665239"/>
            <a:ext cx="8215911" cy="1107996"/>
          </a:xfrm>
          <a:prstGeom prst="rect">
            <a:avLst/>
          </a:prstGeom>
        </p:spPr>
        <p:txBody>
          <a:bodyPr wrap="square">
            <a:spAutoFit/>
          </a:bodyPr>
          <a:lstStyle/>
          <a:p>
            <a:pPr marL="285750" indent="-285750">
              <a:buFont typeface="Wingdings" panose="05000000000000000000" pitchFamily="2" charset="2"/>
              <a:buChar char="q"/>
            </a:pPr>
            <a:r>
              <a:rPr lang="en-US" sz="2200" b="1" dirty="0">
                <a:solidFill>
                  <a:srgbClr val="0000FF"/>
                </a:solidFill>
                <a:latin typeface="Bahnschrift Light" panose="020B0502040204020203" pitchFamily="34" charset="0"/>
              </a:rPr>
              <a:t>Eq. (4) indicates the evaluation of the I0 is conducted </a:t>
            </a:r>
            <a:r>
              <a:rPr lang="en-US" sz="2200" b="1" dirty="0" smtClean="0">
                <a:solidFill>
                  <a:srgbClr val="0000FF"/>
                </a:solidFill>
                <a:latin typeface="Bahnschrift Light" panose="020B0502040204020203" pitchFamily="34" charset="0"/>
              </a:rPr>
              <a:t>without the </a:t>
            </a:r>
            <a:r>
              <a:rPr lang="en-US" sz="2200" b="1" dirty="0">
                <a:solidFill>
                  <a:srgbClr val="0000FF"/>
                </a:solidFill>
                <a:latin typeface="Bahnschrift Light" panose="020B0502040204020203" pitchFamily="34" charset="0"/>
              </a:rPr>
              <a:t>knowledge of polynomial function in Eq. (1), e.g., </a:t>
            </a:r>
            <a:r>
              <a:rPr lang="en-US" sz="2200" b="1" dirty="0" smtClean="0">
                <a:solidFill>
                  <a:srgbClr val="0000FF"/>
                </a:solidFill>
                <a:latin typeface="Bahnschrift Light" panose="020B0502040204020203" pitchFamily="34" charset="0"/>
              </a:rPr>
              <a:t>the coefficients </a:t>
            </a:r>
            <a:r>
              <a:rPr lang="en-US" sz="2200" b="1" dirty="0">
                <a:solidFill>
                  <a:srgbClr val="0000FF"/>
                </a:solidFill>
                <a:latin typeface="Bahnschrift Light" panose="020B0502040204020203" pitchFamily="34" charset="0"/>
              </a:rPr>
              <a:t>ay.</a:t>
            </a:r>
          </a:p>
        </p:txBody>
      </p:sp>
      <p:sp>
        <p:nvSpPr>
          <p:cNvPr id="15" name="Rectangle 14"/>
          <p:cNvSpPr/>
          <p:nvPr/>
        </p:nvSpPr>
        <p:spPr>
          <a:xfrm>
            <a:off x="-21132" y="5872548"/>
            <a:ext cx="8454948" cy="769441"/>
          </a:xfrm>
          <a:prstGeom prst="rect">
            <a:avLst/>
          </a:prstGeom>
        </p:spPr>
        <p:txBody>
          <a:bodyPr wrap="square">
            <a:spAutoFit/>
          </a:bodyPr>
          <a:lstStyle/>
          <a:p>
            <a:pPr marL="285750" indent="-285750">
              <a:buFont typeface="Wingdings" panose="05000000000000000000" pitchFamily="2" charset="2"/>
              <a:buChar char="q"/>
            </a:pPr>
            <a:r>
              <a:rPr lang="en-US" sz="2200" b="1" dirty="0" smtClean="0">
                <a:latin typeface="Bahnschrift Light" panose="020B0502040204020203" pitchFamily="34" charset="0"/>
              </a:rPr>
              <a:t>The original data can </a:t>
            </a:r>
            <a:r>
              <a:rPr lang="en-US" sz="2200" b="1" dirty="0">
                <a:latin typeface="Bahnschrift Light" panose="020B0502040204020203" pitchFamily="34" charset="0"/>
              </a:rPr>
              <a:t>be evaluated even if any n−t shares are lost or </a:t>
            </a:r>
            <a:r>
              <a:rPr lang="en-US" sz="2200" b="1" dirty="0" smtClean="0">
                <a:latin typeface="Bahnschrift Light" panose="020B0502040204020203" pitchFamily="34" charset="0"/>
              </a:rPr>
              <a:t>destroyed accidentally </a:t>
            </a:r>
            <a:r>
              <a:rPr lang="en-US" sz="2200" b="1" dirty="0">
                <a:latin typeface="Bahnschrift Light" panose="020B0502040204020203" pitchFamily="34" charset="0"/>
              </a:rPr>
              <a:t>in a hostile environment. </a:t>
            </a:r>
            <a:r>
              <a:rPr lang="en-US" sz="2200" b="1" dirty="0" smtClean="0">
                <a:latin typeface="Bahnschrift Light" panose="020B0502040204020203" pitchFamily="34" charset="0"/>
              </a:rPr>
              <a:t> </a:t>
            </a:r>
            <a:endParaRPr lang="en-US" sz="2200" b="1" dirty="0">
              <a:latin typeface="Bahnschrift Light" panose="020B0502040204020203" pitchFamily="34" charset="0"/>
            </a:endParaRPr>
          </a:p>
        </p:txBody>
      </p:sp>
      <p:sp>
        <p:nvSpPr>
          <p:cNvPr id="16" name="Rectangle 15"/>
          <p:cNvSpPr/>
          <p:nvPr/>
        </p:nvSpPr>
        <p:spPr>
          <a:xfrm>
            <a:off x="5397178" y="2916844"/>
            <a:ext cx="2731838" cy="369332"/>
          </a:xfrm>
          <a:prstGeom prst="rect">
            <a:avLst/>
          </a:prstGeom>
        </p:spPr>
        <p:txBody>
          <a:bodyPr wrap="none">
            <a:spAutoFit/>
          </a:bodyPr>
          <a:lstStyle/>
          <a:p>
            <a:r>
              <a:rPr lang="en-US" b="1" dirty="0" smtClean="0">
                <a:latin typeface="Bahnschrift Light" panose="020B0502040204020203" pitchFamily="34" charset="0"/>
                <a:cs typeface="Arial" pitchFamily="34" charset="0"/>
              </a:rPr>
              <a:t>n-t represents reliability</a:t>
            </a:r>
            <a:endParaRPr lang="en-US" dirty="0"/>
          </a:p>
        </p:txBody>
      </p:sp>
    </p:spTree>
    <p:extLst>
      <p:ext uri="{BB962C8B-B14F-4D97-AF65-F5344CB8AC3E}">
        <p14:creationId xmlns:p14="http://schemas.microsoft.com/office/powerpoint/2010/main" val="13575404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Division and Conquer</a:t>
            </a:r>
          </a:p>
        </p:txBody>
      </p:sp>
      <p:sp>
        <p:nvSpPr>
          <p:cNvPr id="11" name="Slide Number Placeholder 10"/>
          <p:cNvSpPr>
            <a:spLocks noGrp="1"/>
          </p:cNvSpPr>
          <p:nvPr>
            <p:ph type="sldNum" sz="quarter" idx="15"/>
          </p:nvPr>
        </p:nvSpPr>
        <p:spPr/>
        <p:txBody>
          <a:bodyPr/>
          <a:lstStyle/>
          <a:p>
            <a:fld id="{1C8685FC-2A53-4F39-9A4D-F69E62F1D728}" type="slidenum">
              <a:rPr lang="en-US" smtClean="0"/>
              <a:t>8</a:t>
            </a:fld>
            <a:endParaRPr lang="en-US"/>
          </a:p>
        </p:txBody>
      </p:sp>
      <p:sp>
        <p:nvSpPr>
          <p:cNvPr id="10" name="Rectangle 9"/>
          <p:cNvSpPr/>
          <p:nvPr/>
        </p:nvSpPr>
        <p:spPr>
          <a:xfrm>
            <a:off x="145328" y="4189641"/>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Fig. 2 illustrates the division and conquer procedure </a:t>
            </a:r>
            <a:r>
              <a:rPr lang="en-US" sz="2200" b="1" dirty="0" smtClean="0">
                <a:latin typeface="Bahnschrift Light" panose="020B0502040204020203" pitchFamily="34" charset="0"/>
                <a:cs typeface="Arial" pitchFamily="34" charset="0"/>
              </a:rPr>
              <a:t>for data </a:t>
            </a:r>
            <a:r>
              <a:rPr lang="en-US" sz="2200" b="1" dirty="0">
                <a:latin typeface="Bahnschrift Light" panose="020B0502040204020203" pitchFamily="34" charset="0"/>
                <a:cs typeface="Arial" pitchFamily="34" charset="0"/>
              </a:rPr>
              <a:t>encoding where </a:t>
            </a:r>
            <a:r>
              <a:rPr lang="en-US" sz="2200" b="1" dirty="0" smtClean="0">
                <a:latin typeface="Bahnschrift Light" panose="020B0502040204020203" pitchFamily="34" charset="0"/>
                <a:cs typeface="Arial" pitchFamily="34" charset="0"/>
              </a:rPr>
              <a:t>the data </a:t>
            </a:r>
            <a:r>
              <a:rPr lang="en-US" sz="2200" b="1" dirty="0">
                <a:latin typeface="Bahnschrift Light" panose="020B0502040204020203" pitchFamily="34" charset="0"/>
                <a:cs typeface="Arial" pitchFamily="34" charset="0"/>
              </a:rPr>
              <a:t>string is first divided into </a:t>
            </a:r>
            <a:r>
              <a:rPr lang="en-US" sz="2200" b="1" dirty="0" smtClean="0">
                <a:latin typeface="Bahnschrift Light" panose="020B0502040204020203" pitchFamily="34" charset="0"/>
                <a:cs typeface="Arial" pitchFamily="34" charset="0"/>
              </a:rPr>
              <a:t>a number </a:t>
            </a:r>
            <a:r>
              <a:rPr lang="en-US" sz="2200" b="1" dirty="0">
                <a:latin typeface="Bahnschrift Light" panose="020B0502040204020203" pitchFamily="34" charset="0"/>
                <a:cs typeface="Arial" pitchFamily="34" charset="0"/>
              </a:rPr>
              <a:t>of small chunks . </a:t>
            </a:r>
          </a:p>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The minimal chunk is a string of one </a:t>
            </a:r>
            <a:r>
              <a:rPr lang="en-US" sz="2200" b="1" dirty="0" smtClean="0">
                <a:solidFill>
                  <a:srgbClr val="0000CC"/>
                </a:solidFill>
                <a:latin typeface="Bahnschrift Light" panose="020B0502040204020203" pitchFamily="34" charset="0"/>
                <a:cs typeface="Arial" pitchFamily="34" charset="0"/>
              </a:rPr>
              <a:t>byte, corresponding </a:t>
            </a:r>
            <a:r>
              <a:rPr lang="en-US" sz="2200" b="1" dirty="0">
                <a:solidFill>
                  <a:srgbClr val="0000CC"/>
                </a:solidFill>
                <a:latin typeface="Bahnschrift Light" panose="020B0502040204020203" pitchFamily="34" charset="0"/>
                <a:cs typeface="Arial" pitchFamily="34" charset="0"/>
              </a:rPr>
              <a:t>to an integer between 0 and 255</a:t>
            </a:r>
            <a:r>
              <a:rPr lang="en-US" sz="2200" b="1" dirty="0" smtClean="0">
                <a:solidFill>
                  <a:srgbClr val="0000CC"/>
                </a:solidFill>
                <a:latin typeface="Bahnschrift Light" panose="020B0502040204020203" pitchFamily="34" charset="0"/>
                <a:cs typeface="Arial" pitchFamily="34" charset="0"/>
              </a:rPr>
              <a:t>.</a:t>
            </a:r>
          </a:p>
          <a:p>
            <a:pPr marL="298450" indent="-285750">
              <a:lnSpc>
                <a:spcPct val="95000"/>
              </a:lnSpc>
              <a:spcBef>
                <a:spcPct val="0"/>
              </a:spcBef>
              <a:buFont typeface="Wingdings" pitchFamily="2" charset="2"/>
              <a:buChar char="q"/>
              <a:tabLst>
                <a:tab pos="914400" algn="l"/>
              </a:tabLst>
            </a:pPr>
            <a:r>
              <a:rPr lang="en-US" sz="2200" dirty="0">
                <a:latin typeface="Bahnschrift Light" panose="020B0502040204020203" pitchFamily="34" charset="0"/>
                <a:cs typeface="Arial" pitchFamily="34" charset="0"/>
              </a:rPr>
              <a:t>For encoding, </a:t>
            </a:r>
            <a:r>
              <a:rPr lang="en-US" sz="2200" dirty="0" smtClean="0">
                <a:latin typeface="Bahnschrift Light" panose="020B0502040204020203" pitchFamily="34" charset="0"/>
                <a:cs typeface="Arial" pitchFamily="34" charset="0"/>
              </a:rPr>
              <a:t>the polynomial </a:t>
            </a:r>
            <a:r>
              <a:rPr lang="en-US" sz="2200" dirty="0">
                <a:latin typeface="Bahnschrift Light" panose="020B0502040204020203" pitchFamily="34" charset="0"/>
                <a:cs typeface="Arial" pitchFamily="34" charset="0"/>
              </a:rPr>
              <a:t>functions could be the same or different </a:t>
            </a:r>
            <a:r>
              <a:rPr lang="en-US" sz="2200" dirty="0" smtClean="0">
                <a:latin typeface="Bahnschrift Light" panose="020B0502040204020203" pitchFamily="34" charset="0"/>
                <a:cs typeface="Arial" pitchFamily="34" charset="0"/>
              </a:rPr>
              <a:t>during chunk </a:t>
            </a:r>
            <a:r>
              <a:rPr lang="en-US" sz="2200" dirty="0">
                <a:latin typeface="Bahnschrift Light" panose="020B0502040204020203" pitchFamily="34" charset="0"/>
                <a:cs typeface="Arial" pitchFamily="34" charset="0"/>
              </a:rPr>
              <a:t>encoding.</a:t>
            </a:r>
          </a:p>
        </p:txBody>
      </p:sp>
      <p:sp>
        <p:nvSpPr>
          <p:cNvPr id="15" name="Rectangle 14"/>
          <p:cNvSpPr/>
          <p:nvPr/>
        </p:nvSpPr>
        <p:spPr>
          <a:xfrm>
            <a:off x="114130" y="830139"/>
            <a:ext cx="3213274" cy="3101492"/>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Node has limited computational resource.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data could be large size.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A division and </a:t>
            </a:r>
            <a:r>
              <a:rPr lang="en-US" b="1" dirty="0">
                <a:latin typeface="Bahnschrift Light" panose="020B0502040204020203" pitchFamily="34" charset="0"/>
                <a:cs typeface="Arial" pitchFamily="34" charset="0"/>
              </a:rPr>
              <a:t>conquer method is designed to </a:t>
            </a:r>
            <a:r>
              <a:rPr lang="en-US" b="1" dirty="0" smtClean="0">
                <a:latin typeface="Bahnschrift Light" panose="020B0502040204020203" pitchFamily="34" charset="0"/>
                <a:cs typeface="Arial" pitchFamily="34" charset="0"/>
              </a:rPr>
              <a:t>divide a </a:t>
            </a:r>
            <a:r>
              <a:rPr lang="en-US" b="1" dirty="0">
                <a:latin typeface="Bahnschrift Light" panose="020B0502040204020203" pitchFamily="34" charset="0"/>
                <a:cs typeface="Arial" pitchFamily="34" charset="0"/>
              </a:rPr>
              <a:t>long data </a:t>
            </a:r>
            <a:r>
              <a:rPr lang="en-US" b="1" dirty="0" smtClean="0">
                <a:latin typeface="Bahnschrift Light" panose="020B0502040204020203" pitchFamily="34" charset="0"/>
                <a:cs typeface="Arial" pitchFamily="34" charset="0"/>
              </a:rPr>
              <a:t>string into </a:t>
            </a:r>
            <a:r>
              <a:rPr lang="en-US" b="1" dirty="0">
                <a:latin typeface="Bahnschrift Light" panose="020B0502040204020203" pitchFamily="34" charset="0"/>
                <a:cs typeface="Arial" pitchFamily="34" charset="0"/>
              </a:rPr>
              <a:t>a set of small chunks feasible </a:t>
            </a:r>
            <a:r>
              <a:rPr lang="en-US" b="1" dirty="0" smtClean="0">
                <a:latin typeface="Bahnschrift Light" panose="020B0502040204020203" pitchFamily="34" charset="0"/>
                <a:cs typeface="Arial" pitchFamily="34" charset="0"/>
              </a:rPr>
              <a:t>for encoding </a:t>
            </a:r>
            <a:r>
              <a:rPr lang="en-US" b="1" dirty="0">
                <a:latin typeface="Bahnschrift Light" panose="020B0502040204020203" pitchFamily="34" charset="0"/>
                <a:cs typeface="Arial" pitchFamily="34" charset="0"/>
              </a:rPr>
              <a:t>and </a:t>
            </a:r>
            <a:r>
              <a:rPr lang="en-US" b="1" dirty="0" smtClean="0">
                <a:latin typeface="Bahnschrift Light" panose="020B0502040204020203" pitchFamily="34" charset="0"/>
                <a:cs typeface="Arial" pitchFamily="34" charset="0"/>
              </a:rPr>
              <a:t>decoding operations </a:t>
            </a:r>
            <a:r>
              <a:rPr lang="en-US" b="1" dirty="0">
                <a:latin typeface="Bahnschrift Light" panose="020B0502040204020203" pitchFamily="34" charset="0"/>
                <a:cs typeface="Arial" pitchFamily="34" charset="0"/>
              </a:rPr>
              <a:t>in cheap devices.</a:t>
            </a:r>
            <a:endParaRPr lang="en-US" dirty="0" smtClean="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327404" y="729964"/>
            <a:ext cx="5442410" cy="3433768"/>
          </a:xfrm>
          <a:prstGeom prst="rect">
            <a:avLst/>
          </a:prstGeom>
        </p:spPr>
      </p:pic>
    </p:spTree>
    <p:extLst>
      <p:ext uri="{BB962C8B-B14F-4D97-AF65-F5344CB8AC3E}">
        <p14:creationId xmlns:p14="http://schemas.microsoft.com/office/powerpoint/2010/main" val="292264862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Distributed Storing/Collection</a:t>
            </a:r>
          </a:p>
        </p:txBody>
      </p:sp>
      <p:sp>
        <p:nvSpPr>
          <p:cNvPr id="11" name="Slide Number Placeholder 10"/>
          <p:cNvSpPr>
            <a:spLocks noGrp="1"/>
          </p:cNvSpPr>
          <p:nvPr>
            <p:ph type="sldNum" sz="quarter" idx="15"/>
          </p:nvPr>
        </p:nvSpPr>
        <p:spPr/>
        <p:txBody>
          <a:bodyPr/>
          <a:lstStyle/>
          <a:p>
            <a:fld id="{1C8685FC-2A53-4F39-9A4D-F69E62F1D728}" type="slidenum">
              <a:rPr lang="en-US" smtClean="0"/>
              <a:t>9</a:t>
            </a:fld>
            <a:endParaRPr lang="en-US"/>
          </a:p>
        </p:txBody>
      </p:sp>
      <p:sp>
        <p:nvSpPr>
          <p:cNvPr id="10" name="Rectangle 9"/>
          <p:cNvSpPr/>
          <p:nvPr/>
        </p:nvSpPr>
        <p:spPr>
          <a:xfrm>
            <a:off x="114130" y="4827260"/>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In terms of optimal security </a:t>
            </a:r>
            <a:r>
              <a:rPr lang="en-US" sz="2200" b="1" dirty="0" smtClean="0">
                <a:latin typeface="Bahnschrift Light" panose="020B0502040204020203" pitchFamily="34" charset="0"/>
                <a:cs typeface="Arial" pitchFamily="34" charset="0"/>
              </a:rPr>
              <a:t>strategy, these </a:t>
            </a:r>
            <a:r>
              <a:rPr lang="en-US" sz="2200" b="1" dirty="0">
                <a:latin typeface="Bahnschrift Light" panose="020B0502040204020203" pitchFamily="34" charset="0"/>
                <a:cs typeface="Arial" pitchFamily="34" charset="0"/>
              </a:rPr>
              <a:t>n nodes should be randomly selected from the </a:t>
            </a:r>
            <a:r>
              <a:rPr lang="en-US" sz="2200" b="1" dirty="0" smtClean="0">
                <a:latin typeface="Bahnschrift Light" panose="020B0502040204020203" pitchFamily="34" charset="0"/>
                <a:cs typeface="Arial" pitchFamily="34" charset="0"/>
              </a:rPr>
              <a:t>network such </a:t>
            </a:r>
            <a:r>
              <a:rPr lang="en-US" sz="2200" b="1" dirty="0">
                <a:latin typeface="Bahnschrift Light" panose="020B0502040204020203" pitchFamily="34" charset="0"/>
                <a:cs typeface="Arial" pitchFamily="34" charset="0"/>
              </a:rPr>
              <a:t>that data </a:t>
            </a:r>
            <a:r>
              <a:rPr lang="en-US" sz="2200" b="1" dirty="0" smtClean="0">
                <a:latin typeface="Bahnschrift Light" panose="020B0502040204020203" pitchFamily="34" charset="0"/>
                <a:cs typeface="Arial" pitchFamily="34" charset="0"/>
              </a:rPr>
              <a:t>shares </a:t>
            </a:r>
            <a:r>
              <a:rPr lang="en-US" sz="2200" b="1" dirty="0">
                <a:latin typeface="Bahnschrift Light" panose="020B0502040204020203" pitchFamily="34" charset="0"/>
                <a:cs typeface="Arial" pitchFamily="34" charset="0"/>
              </a:rPr>
              <a:t>are randomly distributed in the network.</a:t>
            </a: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An optimal strategy should consider the security and node mobility to minimize the data overhead in the network. </a:t>
            </a:r>
          </a:p>
        </p:txBody>
      </p:sp>
      <p:sp>
        <p:nvSpPr>
          <p:cNvPr id="15" name="Rectangle 14"/>
          <p:cNvSpPr/>
          <p:nvPr/>
        </p:nvSpPr>
        <p:spPr>
          <a:xfrm>
            <a:off x="114130" y="963279"/>
            <a:ext cx="2525036" cy="3101492"/>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a:latin typeface="Bahnschrift Light" panose="020B0502040204020203" pitchFamily="34" charset="0"/>
                <a:cs typeface="Arial" pitchFamily="34" charset="0"/>
              </a:rPr>
              <a:t>Distributed data storing is that node vi distributes its </a:t>
            </a:r>
            <a:r>
              <a:rPr lang="en-US" b="1" dirty="0" smtClean="0">
                <a:latin typeface="Bahnschrift Light" panose="020B0502040204020203" pitchFamily="34" charset="0"/>
                <a:cs typeface="Arial" pitchFamily="34" charset="0"/>
              </a:rPr>
              <a:t>encoded data </a:t>
            </a:r>
            <a:r>
              <a:rPr lang="en-US" b="1" dirty="0">
                <a:latin typeface="Bahnschrift Light" panose="020B0502040204020203" pitchFamily="34" charset="0"/>
                <a:cs typeface="Arial" pitchFamily="34" charset="0"/>
              </a:rPr>
              <a:t>fragment I = {I1, I2, · · · , In} of data mi into n </a:t>
            </a:r>
            <a:r>
              <a:rPr lang="en-US" b="1" dirty="0" smtClean="0">
                <a:latin typeface="Bahnschrift Light" panose="020B0502040204020203" pitchFamily="34" charset="0"/>
                <a:cs typeface="Arial" pitchFamily="34" charset="0"/>
              </a:rPr>
              <a:t>different nodes </a:t>
            </a:r>
            <a:r>
              <a:rPr lang="en-US" b="1" dirty="0">
                <a:latin typeface="Bahnschrift Light" panose="020B0502040204020203" pitchFamily="34" charset="0"/>
                <a:cs typeface="Arial" pitchFamily="34" charset="0"/>
              </a:rPr>
              <a:t>in the dynamic network.</a:t>
            </a: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2343461" y="842400"/>
            <a:ext cx="6395155" cy="3984860"/>
          </a:xfrm>
          <a:prstGeom prst="rect">
            <a:avLst/>
          </a:prstGeom>
        </p:spPr>
      </p:pic>
    </p:spTree>
    <p:extLst>
      <p:ext uri="{BB962C8B-B14F-4D97-AF65-F5344CB8AC3E}">
        <p14:creationId xmlns:p14="http://schemas.microsoft.com/office/powerpoint/2010/main" val="3474446655"/>
      </p:ext>
    </p:extLst>
  </p:cSld>
  <p:clrMapOvr>
    <a:masterClrMapping/>
  </p:clrMapOvr>
  <p:transition spd="slow">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Theme1" id="{FD61FA1C-55B5-4FEB-82D5-9DC407096FC7}" vid="{C3D094BC-FD2A-4EA2-BFFF-D8EFBF7AE9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36299</TotalTime>
  <Words>3765</Words>
  <Application>Microsoft Office PowerPoint</Application>
  <PresentationFormat>On-screen Show (4:3)</PresentationFormat>
  <Paragraphs>157</Paragraphs>
  <Slides>15</Slides>
  <Notes>15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15</vt:i4>
      </vt:variant>
    </vt:vector>
  </HeadingPairs>
  <TitlesOfParts>
    <vt:vector size="35" baseType="lpstr">
      <vt:lpstr>Adobe Heiti Std R</vt:lpstr>
      <vt:lpstr>CMMI10</vt:lpstr>
      <vt:lpstr>CMMI7</vt:lpstr>
      <vt:lpstr>CMR10</vt:lpstr>
      <vt:lpstr>CMSY10</vt:lpstr>
      <vt:lpstr>NimbusRomNo9L-Regu</vt:lpstr>
      <vt:lpstr>SimSun</vt:lpstr>
      <vt:lpstr>Arial</vt:lpstr>
      <vt:lpstr>Arial Black</vt:lpstr>
      <vt:lpstr>Arial Narrow</vt:lpstr>
      <vt:lpstr>Bahnschrift Light</vt:lpstr>
      <vt:lpstr>Bahnschrift SemiBold</vt:lpstr>
      <vt:lpstr>Calibri</vt:lpstr>
      <vt:lpstr>Calibri Light</vt:lpstr>
      <vt:lpstr>Century Schoolbook</vt:lpstr>
      <vt:lpstr>Times New Roman</vt:lpstr>
      <vt:lpstr>Wingdings</vt:lpstr>
      <vt:lpstr>Wingdings 2</vt:lpstr>
      <vt:lpstr>Office Theme</vt:lpstr>
      <vt:lpstr>Theme1</vt:lpstr>
      <vt:lpstr>PowerPoint Presentation</vt:lpstr>
      <vt:lpstr>The Problem</vt:lpstr>
      <vt:lpstr>Remote Data Storing Security</vt:lpstr>
      <vt:lpstr>Our NDDS Network Model</vt:lpstr>
      <vt:lpstr>Our NDDS Network Model</vt:lpstr>
      <vt:lpstr>Data Encoding</vt:lpstr>
      <vt:lpstr>Data Decoding</vt:lpstr>
      <vt:lpstr>Division and Conquer</vt:lpstr>
      <vt:lpstr>Distributed Storing/Collection</vt:lpstr>
      <vt:lpstr>Blockchain for Distributed Data Storing</vt:lpstr>
      <vt:lpstr>NDDS Attacks and Security Analysis</vt:lpstr>
      <vt:lpstr>NDDS Security Operational Efficiency</vt:lpstr>
      <vt:lpstr>NDDS Security Operational Efficiency</vt:lpstr>
      <vt:lpstr>NDDS Security Operational Efficiency</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Cao</dc:creator>
  <cp:lastModifiedBy>Bin Xie</cp:lastModifiedBy>
  <cp:revision>400</cp:revision>
  <cp:lastPrinted>2022-06-27T22:30:36Z</cp:lastPrinted>
  <dcterms:created xsi:type="dcterms:W3CDTF">2022-03-17T17:40:16Z</dcterms:created>
  <dcterms:modified xsi:type="dcterms:W3CDTF">2025-03-12T21:23:32Z</dcterms:modified>
</cp:coreProperties>
</file>