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8"/>
  </p:notesMasterIdLst>
  <p:sldIdLst>
    <p:sldId id="303" r:id="rId3"/>
    <p:sldId id="272" r:id="rId4"/>
    <p:sldId id="305" r:id="rId5"/>
    <p:sldId id="306" r:id="rId6"/>
    <p:sldId id="304" r:id="rId7"/>
    <p:sldId id="307" r:id="rId8"/>
    <p:sldId id="308" r:id="rId9"/>
    <p:sldId id="309" r:id="rId10"/>
    <p:sldId id="310" r:id="rId11"/>
    <p:sldId id="311" r:id="rId12"/>
    <p:sldId id="312" r:id="rId13"/>
    <p:sldId id="314" r:id="rId14"/>
    <p:sldId id="313" r:id="rId15"/>
    <p:sldId id="315" r:id="rId16"/>
    <p:sldId id="31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 Cao" initials="FC" lastIdx="1" clrIdx="0">
    <p:extLst>
      <p:ext uri="{19B8F6BF-5375-455C-9EA6-DF929625EA0E}">
        <p15:presenceInfo xmlns:p15="http://schemas.microsoft.com/office/powerpoint/2012/main" userId="Fei C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FF57"/>
    <a:srgbClr val="0066CC"/>
    <a:srgbClr val="FFFF66"/>
    <a:srgbClr val="99CC00"/>
    <a:srgbClr val="CCFFCC"/>
    <a:srgbClr val="B894DC"/>
    <a:srgbClr val="CCCCFF"/>
    <a:srgbClr val="CCFCF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417" autoAdjust="0"/>
  </p:normalViewPr>
  <p:slideViewPr>
    <p:cSldViewPr snapToGrid="0">
      <p:cViewPr varScale="1">
        <p:scale>
          <a:sx n="116" d="100"/>
          <a:sy n="116"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57C34-27E9-470B-B098-8F4BFADB53A6}" type="datetimeFigureOut">
              <a:rPr lang="en-US" smtClean="0"/>
              <a:t>11/29/2022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5F2697-4B09-405F-A0F4-48617FEA5663}" type="slidenum">
              <a:rPr lang="en-US" smtClean="0"/>
              <a:t>‹#›</a:t>
            </a:fld>
            <a:endParaRPr lang="en-US"/>
          </a:p>
        </p:txBody>
      </p:sp>
    </p:spTree>
    <p:extLst>
      <p:ext uri="{BB962C8B-B14F-4D97-AF65-F5344CB8AC3E}">
        <p14:creationId xmlns:p14="http://schemas.microsoft.com/office/powerpoint/2010/main" val="156702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6E3EF4-8FC1-48E8-8645-E1CB434BE27C}" type="slidenum">
              <a:rPr lang="en-US"/>
              <a:pPr/>
              <a:t>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2870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10</a:t>
            </a:fld>
            <a:endParaRPr lang="en-US"/>
          </a:p>
        </p:txBody>
      </p:sp>
    </p:spTree>
    <p:extLst>
      <p:ext uri="{BB962C8B-B14F-4D97-AF65-F5344CB8AC3E}">
        <p14:creationId xmlns:p14="http://schemas.microsoft.com/office/powerpoint/2010/main" val="110042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11</a:t>
            </a:fld>
            <a:endParaRPr lang="en-US"/>
          </a:p>
        </p:txBody>
      </p:sp>
    </p:spTree>
    <p:extLst>
      <p:ext uri="{BB962C8B-B14F-4D97-AF65-F5344CB8AC3E}">
        <p14:creationId xmlns:p14="http://schemas.microsoft.com/office/powerpoint/2010/main" val="43813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12</a:t>
            </a:fld>
            <a:endParaRPr lang="en-US"/>
          </a:p>
        </p:txBody>
      </p:sp>
    </p:spTree>
    <p:extLst>
      <p:ext uri="{BB962C8B-B14F-4D97-AF65-F5344CB8AC3E}">
        <p14:creationId xmlns:p14="http://schemas.microsoft.com/office/powerpoint/2010/main" val="1928544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13</a:t>
            </a:fld>
            <a:endParaRPr lang="en-US"/>
          </a:p>
        </p:txBody>
      </p:sp>
    </p:spTree>
    <p:extLst>
      <p:ext uri="{BB962C8B-B14F-4D97-AF65-F5344CB8AC3E}">
        <p14:creationId xmlns:p14="http://schemas.microsoft.com/office/powerpoint/2010/main" val="3209838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14</a:t>
            </a:fld>
            <a:endParaRPr lang="en-US"/>
          </a:p>
        </p:txBody>
      </p:sp>
    </p:spTree>
    <p:extLst>
      <p:ext uri="{BB962C8B-B14F-4D97-AF65-F5344CB8AC3E}">
        <p14:creationId xmlns:p14="http://schemas.microsoft.com/office/powerpoint/2010/main" val="533972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15</a:t>
            </a:fld>
            <a:endParaRPr lang="en-US"/>
          </a:p>
        </p:txBody>
      </p:sp>
    </p:spTree>
    <p:extLst>
      <p:ext uri="{BB962C8B-B14F-4D97-AF65-F5344CB8AC3E}">
        <p14:creationId xmlns:p14="http://schemas.microsoft.com/office/powerpoint/2010/main" val="206697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2</a:t>
            </a:fld>
            <a:endParaRPr lang="en-US"/>
          </a:p>
        </p:txBody>
      </p:sp>
    </p:spTree>
    <p:extLst>
      <p:ext uri="{BB962C8B-B14F-4D97-AF65-F5344CB8AC3E}">
        <p14:creationId xmlns:p14="http://schemas.microsoft.com/office/powerpoint/2010/main" val="163250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3</a:t>
            </a:fld>
            <a:endParaRPr lang="en-US"/>
          </a:p>
        </p:txBody>
      </p:sp>
    </p:spTree>
    <p:extLst>
      <p:ext uri="{BB962C8B-B14F-4D97-AF65-F5344CB8AC3E}">
        <p14:creationId xmlns:p14="http://schemas.microsoft.com/office/powerpoint/2010/main" val="368143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4</a:t>
            </a:fld>
            <a:endParaRPr lang="en-US"/>
          </a:p>
        </p:txBody>
      </p:sp>
    </p:spTree>
    <p:extLst>
      <p:ext uri="{BB962C8B-B14F-4D97-AF65-F5344CB8AC3E}">
        <p14:creationId xmlns:p14="http://schemas.microsoft.com/office/powerpoint/2010/main" val="1039960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5</a:t>
            </a:fld>
            <a:endParaRPr lang="en-US"/>
          </a:p>
        </p:txBody>
      </p:sp>
    </p:spTree>
    <p:extLst>
      <p:ext uri="{BB962C8B-B14F-4D97-AF65-F5344CB8AC3E}">
        <p14:creationId xmlns:p14="http://schemas.microsoft.com/office/powerpoint/2010/main" val="249307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6</a:t>
            </a:fld>
            <a:endParaRPr lang="en-US"/>
          </a:p>
        </p:txBody>
      </p:sp>
    </p:spTree>
    <p:extLst>
      <p:ext uri="{BB962C8B-B14F-4D97-AF65-F5344CB8AC3E}">
        <p14:creationId xmlns:p14="http://schemas.microsoft.com/office/powerpoint/2010/main" val="1681244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7</a:t>
            </a:fld>
            <a:endParaRPr lang="en-US"/>
          </a:p>
        </p:txBody>
      </p:sp>
    </p:spTree>
    <p:extLst>
      <p:ext uri="{BB962C8B-B14F-4D97-AF65-F5344CB8AC3E}">
        <p14:creationId xmlns:p14="http://schemas.microsoft.com/office/powerpoint/2010/main" val="1776546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8</a:t>
            </a:fld>
            <a:endParaRPr lang="en-US"/>
          </a:p>
        </p:txBody>
      </p:sp>
    </p:spTree>
    <p:extLst>
      <p:ext uri="{BB962C8B-B14F-4D97-AF65-F5344CB8AC3E}">
        <p14:creationId xmlns:p14="http://schemas.microsoft.com/office/powerpoint/2010/main" val="2326924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the accuracy of classification is limited due to poor and limited vision of the inspectors, and human judgment bias. Moreover, the inspection of the metal scraps is time-consuming. Aside from these, human inspectors are prone to safety risks from an accidental explosion. The advancement in X-ray technology, digital imaging, and advanced deep learning algorithms can potentially provide alternative metal scrap inspection method that is accurate, safe, and time-effective. X-ray technology, such as transmission X-rays and backscatter X-rays can see through ammo casing and cavities. Digital imaging, such as digital cameras, can capture exterior views of the metal scraps. Importantly, advanced deep learning algorithms can automatically interpret metal scrap inspection images effectively to achieve high precision to meet Department of Defense Explosive Safety Board (DDESB) requirements.</a:t>
            </a:r>
            <a:endParaRPr lang="en-US" dirty="0"/>
          </a:p>
        </p:txBody>
      </p:sp>
      <p:sp>
        <p:nvSpPr>
          <p:cNvPr id="4" name="Slide Number Placeholder 3"/>
          <p:cNvSpPr>
            <a:spLocks noGrp="1"/>
          </p:cNvSpPr>
          <p:nvPr>
            <p:ph type="sldNum" sz="quarter" idx="10"/>
          </p:nvPr>
        </p:nvSpPr>
        <p:spPr/>
        <p:txBody>
          <a:bodyPr/>
          <a:lstStyle/>
          <a:p>
            <a:fld id="{DD5F2697-4B09-405F-A0F4-48617FEA5663}" type="slidenum">
              <a:rPr lang="en-US" smtClean="0"/>
              <a:t>9</a:t>
            </a:fld>
            <a:endParaRPr lang="en-US"/>
          </a:p>
        </p:txBody>
      </p:sp>
    </p:spTree>
    <p:extLst>
      <p:ext uri="{BB962C8B-B14F-4D97-AF65-F5344CB8AC3E}">
        <p14:creationId xmlns:p14="http://schemas.microsoft.com/office/powerpoint/2010/main" val="322869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40754-6917-449F-87F0-88194E555122}"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4279199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1B5300-FFAD-4B2A-AD12-F8A33A386B40}"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46369434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526D9-9F61-4103-BA96-5E66ED5C16B6}"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289599930"/>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D6FB692-4BB0-4D7B-9BAA-02BBFA384255}" type="datetime1">
              <a:rPr lang="en-US" smtClean="0"/>
              <a:t>11/29/2022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InfoBeyond Technology LLC</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C8685FC-2A53-4F39-9A4D-F69E62F1D728}" type="slidenum">
              <a:rPr lang="en-US" smtClean="0"/>
              <a:t>‹#›</a:t>
            </a:fld>
            <a:endParaRPr lang="en-US"/>
          </a:p>
        </p:txBody>
      </p:sp>
      <p:pic>
        <p:nvPicPr>
          <p:cNvPr id="30" name="Picture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31" name="Picture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32" name="Picture 3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33" name="Picture 3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extLst>
      <p:ext uri="{BB962C8B-B14F-4D97-AF65-F5344CB8AC3E}">
        <p14:creationId xmlns:p14="http://schemas.microsoft.com/office/powerpoint/2010/main" val="160142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697A8F3-84A6-4636-9B2C-44FA6A3704BD}" type="datetime1">
              <a:rPr lang="en-US" smtClean="0"/>
              <a:t>11/29/2022</a:t>
            </a:fld>
            <a:endParaRPr lang="en-US"/>
          </a:p>
        </p:txBody>
      </p:sp>
      <p:sp>
        <p:nvSpPr>
          <p:cNvPr id="9" name="Slide Number Placeholder 8"/>
          <p:cNvSpPr>
            <a:spLocks noGrp="1"/>
          </p:cNvSpPr>
          <p:nvPr>
            <p:ph type="sldNum" sz="quarter" idx="15"/>
          </p:nvPr>
        </p:nvSpPr>
        <p:spPr/>
        <p:txBody>
          <a:bodyPr rtlCol="0"/>
          <a:lstStyle/>
          <a:p>
            <a:fld id="{1C8685FC-2A53-4F39-9A4D-F69E62F1D728}" type="slidenum">
              <a:rPr lang="en-US" smtClean="0"/>
              <a:t>‹#›</a:t>
            </a:fld>
            <a:endParaRPr lang="en-US"/>
          </a:p>
        </p:txBody>
      </p:sp>
      <p:sp>
        <p:nvSpPr>
          <p:cNvPr id="10" name="Footer Placeholder 9"/>
          <p:cNvSpPr>
            <a:spLocks noGrp="1"/>
          </p:cNvSpPr>
          <p:nvPr>
            <p:ph type="ftr" sz="quarter" idx="16"/>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48433316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8279707-BB46-4983-B837-FA158A6C51B6}" type="datetime1">
              <a:rPr lang="en-US" smtClean="0"/>
              <a:t>11/29/2022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InfoBeyond Technology LLC</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C8685FC-2A53-4F39-9A4D-F69E62F1D728}" type="slidenum">
              <a:rPr lang="en-US" smtClean="0"/>
              <a:t>‹#›</a:t>
            </a:fld>
            <a:endParaRPr lang="en-US"/>
          </a:p>
        </p:txBody>
      </p:sp>
      <p:pic>
        <p:nvPicPr>
          <p:cNvPr id="24" name="Picture 23"/>
          <p:cNvPicPr>
            <a:picLocks noChangeAspect="1"/>
          </p:cNvPicPr>
          <p:nvPr/>
        </p:nvPicPr>
        <p:blipFill rotWithShape="1">
          <a:blip r:embed="rId2" cstate="print"/>
          <a:srcRect l="-92" t="50811" r="45394" b="-590"/>
          <a:stretch/>
        </p:blipFill>
        <p:spPr>
          <a:xfrm>
            <a:off x="-13648" y="0"/>
            <a:ext cx="9157648" cy="5582272"/>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6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0B0AF0F-9F8C-489A-9333-57F2502E6AFB}" type="datetime1">
              <a:rPr lang="en-US" smtClean="0"/>
              <a:t>11/29/2022</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61186117"/>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8A37BBE-3618-4C8A-8472-AC6A5AE7EC3E}" type="datetime1">
              <a:rPr lang="en-US" smtClean="0"/>
              <a:t>11/29/2022</a:t>
            </a:fld>
            <a:endParaRPr lang="en-US"/>
          </a:p>
        </p:txBody>
      </p:sp>
      <p:sp>
        <p:nvSpPr>
          <p:cNvPr id="8" name="Footer Placeholder 7"/>
          <p:cNvSpPr>
            <a:spLocks noGrp="1"/>
          </p:cNvSpPr>
          <p:nvPr>
            <p:ph type="ftr" sz="quarter" idx="11"/>
          </p:nvPr>
        </p:nvSpPr>
        <p:spPr/>
        <p:txBody>
          <a:bodyPr/>
          <a:lstStyle/>
          <a:p>
            <a:r>
              <a:rPr lang="en-US" smtClean="0"/>
              <a:t>InfoBeyond Technology LLC</a:t>
            </a:r>
            <a:endParaRPr lang="en-US"/>
          </a:p>
        </p:txBody>
      </p:sp>
      <p:sp>
        <p:nvSpPr>
          <p:cNvPr id="9" name="Slide Number Placeholder 8"/>
          <p:cNvSpPr>
            <a:spLocks noGrp="1"/>
          </p:cNvSpPr>
          <p:nvPr>
            <p:ph type="sldNum" sz="quarter" idx="12"/>
          </p:nvPr>
        </p:nvSpPr>
        <p:spPr/>
        <p:txBody>
          <a:bodyPr/>
          <a:lstStyle/>
          <a:p>
            <a:fld id="{1C8685FC-2A53-4F39-9A4D-F69E62F1D728}"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Edit Master text styles</a:t>
            </a:r>
          </a:p>
        </p:txBody>
      </p:sp>
    </p:spTree>
    <p:extLst>
      <p:ext uri="{BB962C8B-B14F-4D97-AF65-F5344CB8AC3E}">
        <p14:creationId xmlns:p14="http://schemas.microsoft.com/office/powerpoint/2010/main" val="2037489520"/>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C777ADC-75E8-4CC0-BA96-39C673AC5E6C}" type="datetime1">
              <a:rPr lang="en-US" smtClean="0"/>
              <a:t>11/29/2022</a:t>
            </a:fld>
            <a:endParaRPr lang="en-US"/>
          </a:p>
        </p:txBody>
      </p:sp>
      <p:sp>
        <p:nvSpPr>
          <p:cNvPr id="7" name="Slide Number Placeholder 6"/>
          <p:cNvSpPr>
            <a:spLocks noGrp="1"/>
          </p:cNvSpPr>
          <p:nvPr>
            <p:ph type="sldNum" sz="quarter" idx="11"/>
          </p:nvPr>
        </p:nvSpPr>
        <p:spPr/>
        <p:txBody>
          <a:bodyPr rtlCol="0"/>
          <a:lstStyle/>
          <a:p>
            <a:fld id="{1C8685FC-2A53-4F39-9A4D-F69E62F1D728}" type="slidenum">
              <a:rPr lang="en-US" smtClean="0"/>
              <a:t>‹#›</a:t>
            </a:fld>
            <a:endParaRPr lang="en-US"/>
          </a:p>
        </p:txBody>
      </p:sp>
      <p:sp>
        <p:nvSpPr>
          <p:cNvPr id="8" name="Footer Placeholder 7"/>
          <p:cNvSpPr>
            <a:spLocks noGrp="1"/>
          </p:cNvSpPr>
          <p:nvPr>
            <p:ph type="ftr" sz="quarter" idx="12"/>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93009338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D86BF6-9B79-4D42-AE89-94F40A867893}" type="datetime1">
              <a:rPr lang="en-US" smtClean="0"/>
              <a:t>11/29/2022</a:t>
            </a:fld>
            <a:endParaRPr lang="en-US"/>
          </a:p>
        </p:txBody>
      </p:sp>
      <p:sp>
        <p:nvSpPr>
          <p:cNvPr id="3" name="Footer Placeholder 2"/>
          <p:cNvSpPr>
            <a:spLocks noGrp="1"/>
          </p:cNvSpPr>
          <p:nvPr>
            <p:ph type="ftr" sz="quarter" idx="11"/>
          </p:nvPr>
        </p:nvSpPr>
        <p:spPr/>
        <p:txBody>
          <a:bodyPr/>
          <a:lstStyle/>
          <a:p>
            <a:r>
              <a:rPr lang="en-US" smtClean="0"/>
              <a:t>InfoBeyond Technology LLC</a:t>
            </a:r>
            <a:endParaRPr lang="en-US"/>
          </a:p>
        </p:txBody>
      </p:sp>
      <p:sp>
        <p:nvSpPr>
          <p:cNvPr id="4" name="Slide Number Placeholder 3"/>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3986879"/>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F82C392-FA3C-49C8-A6FF-F4FB39FBAAA1}" type="datetime1">
              <a:rPr lang="en-US" smtClean="0"/>
              <a:t>11/29/2022</a:t>
            </a:fld>
            <a:endParaRPr lang="en-US"/>
          </a:p>
        </p:txBody>
      </p:sp>
      <p:sp>
        <p:nvSpPr>
          <p:cNvPr id="22" name="Slide Number Placeholder 21"/>
          <p:cNvSpPr>
            <a:spLocks noGrp="1"/>
          </p:cNvSpPr>
          <p:nvPr>
            <p:ph type="sldNum" sz="quarter" idx="15"/>
          </p:nvPr>
        </p:nvSpPr>
        <p:spPr/>
        <p:txBody>
          <a:bodyPr rtlCol="0"/>
          <a:lstStyle/>
          <a:p>
            <a:fld id="{1C8685FC-2A53-4F39-9A4D-F69E62F1D728}" type="slidenum">
              <a:rPr lang="en-US" smtClean="0"/>
              <a:t>‹#›</a:t>
            </a:fld>
            <a:endParaRPr lang="en-US"/>
          </a:p>
        </p:txBody>
      </p:sp>
      <p:sp>
        <p:nvSpPr>
          <p:cNvPr id="23" name="Footer Placeholder 22"/>
          <p:cNvSpPr>
            <a:spLocks noGrp="1"/>
          </p:cNvSpPr>
          <p:nvPr>
            <p:ph type="ftr" sz="quarter" idx="16"/>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2287132152"/>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E73E0-4A63-40CB-9C33-86DE9B751195}"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212952222"/>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3F85B5A-5BA8-4EEE-8379-0172ABDA9325}" type="datetime1">
              <a:rPr lang="en-US" smtClean="0"/>
              <a:t>11/29/2022</a:t>
            </a:fld>
            <a:endParaRPr lang="en-US"/>
          </a:p>
        </p:txBody>
      </p:sp>
      <p:sp>
        <p:nvSpPr>
          <p:cNvPr id="18" name="Slide Number Placeholder 17"/>
          <p:cNvSpPr>
            <a:spLocks noGrp="1"/>
          </p:cNvSpPr>
          <p:nvPr>
            <p:ph type="sldNum" sz="quarter" idx="11"/>
          </p:nvPr>
        </p:nvSpPr>
        <p:spPr/>
        <p:txBody>
          <a:bodyPr rtlCol="0"/>
          <a:lstStyle/>
          <a:p>
            <a:fld id="{1C8685FC-2A53-4F39-9A4D-F69E62F1D728}" type="slidenum">
              <a:rPr lang="en-US" smtClean="0"/>
              <a:t>‹#›</a:t>
            </a:fld>
            <a:endParaRPr lang="en-US"/>
          </a:p>
        </p:txBody>
      </p:sp>
      <p:sp>
        <p:nvSpPr>
          <p:cNvPr id="21" name="Footer Placeholder 20"/>
          <p:cNvSpPr>
            <a:spLocks noGrp="1"/>
          </p:cNvSpPr>
          <p:nvPr>
            <p:ph type="ftr" sz="quarter" idx="12"/>
          </p:nvPr>
        </p:nvSpPr>
        <p:spPr/>
        <p:txBody>
          <a:bodyPr rtlCol="0"/>
          <a:lstStyle/>
          <a:p>
            <a:r>
              <a:rPr lang="en-US" smtClean="0"/>
              <a:t>InfoBeyond Technology LLC</a:t>
            </a:r>
            <a:endParaRPr lang="en-US"/>
          </a:p>
        </p:txBody>
      </p:sp>
    </p:spTree>
    <p:extLst>
      <p:ext uri="{BB962C8B-B14F-4D97-AF65-F5344CB8AC3E}">
        <p14:creationId xmlns:p14="http://schemas.microsoft.com/office/powerpoint/2010/main" val="2285410252"/>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51083-7D7B-4EEF-8B9D-985DCF498886}"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451468452"/>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A8FE4-652A-4C89-80D6-E4D1A76593C2}"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696123088"/>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F5F57F-A02F-43B0-BF23-D0E192D08417}" type="datetime1">
              <a:rPr lang="en-US" smtClean="0"/>
              <a:t>11/29/2022</a:t>
            </a:fld>
            <a:endParaRPr lang="en-US"/>
          </a:p>
        </p:txBody>
      </p:sp>
      <p:sp>
        <p:nvSpPr>
          <p:cNvPr id="5" name="Footer Placeholder 4"/>
          <p:cNvSpPr>
            <a:spLocks noGrp="1"/>
          </p:cNvSpPr>
          <p:nvPr>
            <p:ph type="ftr" sz="quarter" idx="11"/>
          </p:nvPr>
        </p:nvSpPr>
        <p:spPr/>
        <p:txBody>
          <a:bodyPr/>
          <a:lstStyle/>
          <a:p>
            <a:r>
              <a:rPr lang="en-US" smtClean="0"/>
              <a:t>InfoBeyond Technology LLC</a:t>
            </a:r>
            <a:endParaRPr lang="en-US"/>
          </a:p>
        </p:txBody>
      </p:sp>
      <p:sp>
        <p:nvSpPr>
          <p:cNvPr id="6" name="Slide Number Placeholder 5"/>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32731540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D3E22-4F0D-49DF-8FE4-4B4B34107838}" type="datetime1">
              <a:rPr lang="en-US" smtClean="0"/>
              <a:t>11/29/2022</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68631001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AABD98-DA46-4F0C-A204-B0D4A910A4A6}" type="datetime1">
              <a:rPr lang="en-US" smtClean="0"/>
              <a:t>11/29/2022</a:t>
            </a:fld>
            <a:endParaRPr lang="en-US"/>
          </a:p>
        </p:txBody>
      </p:sp>
      <p:sp>
        <p:nvSpPr>
          <p:cNvPr id="8" name="Footer Placeholder 7"/>
          <p:cNvSpPr>
            <a:spLocks noGrp="1"/>
          </p:cNvSpPr>
          <p:nvPr>
            <p:ph type="ftr" sz="quarter" idx="11"/>
          </p:nvPr>
        </p:nvSpPr>
        <p:spPr/>
        <p:txBody>
          <a:bodyPr/>
          <a:lstStyle/>
          <a:p>
            <a:r>
              <a:rPr lang="en-US" smtClean="0"/>
              <a:t>InfoBeyond Technology LLC</a:t>
            </a:r>
            <a:endParaRPr lang="en-US"/>
          </a:p>
        </p:txBody>
      </p:sp>
      <p:sp>
        <p:nvSpPr>
          <p:cNvPr id="9" name="Slide Number Placeholder 8"/>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523941052"/>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F195E1-B814-4AE3-87E8-F97FFC0E24AC}" type="datetime1">
              <a:rPr lang="en-US" smtClean="0"/>
              <a:t>11/29/2022</a:t>
            </a:fld>
            <a:endParaRPr lang="en-US"/>
          </a:p>
        </p:txBody>
      </p:sp>
      <p:sp>
        <p:nvSpPr>
          <p:cNvPr id="4" name="Footer Placeholder 3"/>
          <p:cNvSpPr>
            <a:spLocks noGrp="1"/>
          </p:cNvSpPr>
          <p:nvPr>
            <p:ph type="ftr" sz="quarter" idx="11"/>
          </p:nvPr>
        </p:nvSpPr>
        <p:spPr/>
        <p:txBody>
          <a:bodyPr/>
          <a:lstStyle/>
          <a:p>
            <a:r>
              <a:rPr lang="en-US" smtClean="0"/>
              <a:t>InfoBeyond Technology LLC</a:t>
            </a:r>
            <a:endParaRPr lang="en-US"/>
          </a:p>
        </p:txBody>
      </p:sp>
      <p:sp>
        <p:nvSpPr>
          <p:cNvPr id="5" name="Slide Number Placeholder 4"/>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58127254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C660D-65D1-4048-9153-D5C2E1B15BB0}" type="datetime1">
              <a:rPr lang="en-US" smtClean="0"/>
              <a:t>11/29/2022</a:t>
            </a:fld>
            <a:endParaRPr lang="en-US"/>
          </a:p>
        </p:txBody>
      </p:sp>
      <p:sp>
        <p:nvSpPr>
          <p:cNvPr id="3" name="Footer Placeholder 2"/>
          <p:cNvSpPr>
            <a:spLocks noGrp="1"/>
          </p:cNvSpPr>
          <p:nvPr>
            <p:ph type="ftr" sz="quarter" idx="11"/>
          </p:nvPr>
        </p:nvSpPr>
        <p:spPr/>
        <p:txBody>
          <a:bodyPr/>
          <a:lstStyle/>
          <a:p>
            <a:r>
              <a:rPr lang="en-US" smtClean="0"/>
              <a:t>InfoBeyond Technology LLC</a:t>
            </a:r>
            <a:endParaRPr lang="en-US"/>
          </a:p>
        </p:txBody>
      </p:sp>
      <p:sp>
        <p:nvSpPr>
          <p:cNvPr id="4" name="Slide Number Placeholder 3"/>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2882046099"/>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E022EE5-4EAD-4524-A452-5463F20BF7A9}" type="datetime1">
              <a:rPr lang="en-US" smtClean="0"/>
              <a:t>11/29/2022</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510949189"/>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9A5DEE2-52C8-4B4F-8078-60D13F40B174}" type="datetime1">
              <a:rPr lang="en-US" smtClean="0"/>
              <a:t>11/29/2022</a:t>
            </a:fld>
            <a:endParaRPr lang="en-US"/>
          </a:p>
        </p:txBody>
      </p:sp>
      <p:sp>
        <p:nvSpPr>
          <p:cNvPr id="6" name="Footer Placeholder 5"/>
          <p:cNvSpPr>
            <a:spLocks noGrp="1"/>
          </p:cNvSpPr>
          <p:nvPr>
            <p:ph type="ftr" sz="quarter" idx="11"/>
          </p:nvPr>
        </p:nvSpPr>
        <p:spPr/>
        <p:txBody>
          <a:bodyPr/>
          <a:lstStyle/>
          <a:p>
            <a:r>
              <a:rPr lang="en-US" smtClean="0"/>
              <a:t>InfoBeyond Technology LLC</a:t>
            </a:r>
            <a:endParaRPr lang="en-US"/>
          </a:p>
        </p:txBody>
      </p:sp>
      <p:sp>
        <p:nvSpPr>
          <p:cNvPr id="7" name="Slide Number Placeholder 6"/>
          <p:cNvSpPr>
            <a:spLocks noGrp="1"/>
          </p:cNvSpPr>
          <p:nvPr>
            <p:ph type="sldNum" sz="quarter" idx="12"/>
          </p:nvPr>
        </p:nvSpPr>
        <p:spPr/>
        <p:txBody>
          <a:bodyPr/>
          <a:lstStyle/>
          <a:p>
            <a:fld id="{1C8685FC-2A53-4F39-9A4D-F69E62F1D728}" type="slidenum">
              <a:rPr lang="en-US" smtClean="0"/>
              <a:t>‹#›</a:t>
            </a:fld>
            <a:endParaRPr lang="en-US"/>
          </a:p>
        </p:txBody>
      </p:sp>
    </p:spTree>
    <p:extLst>
      <p:ext uri="{BB962C8B-B14F-4D97-AF65-F5344CB8AC3E}">
        <p14:creationId xmlns:p14="http://schemas.microsoft.com/office/powerpoint/2010/main" val="1264052276"/>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AA7A65-17B8-4621-8BDF-4F929B33322F}" type="datetime1">
              <a:rPr lang="en-US" smtClean="0"/>
              <a:t>11/29/2022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InfoBeyond Technology LLC</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8685FC-2A53-4F39-9A4D-F69E62F1D728}" type="slidenum">
              <a:rPr lang="en-US" smtClean="0"/>
              <a:t>‹#›</a:t>
            </a:fld>
            <a:endParaRPr lang="en-US"/>
          </a:p>
        </p:txBody>
      </p:sp>
    </p:spTree>
    <p:extLst>
      <p:ext uri="{BB962C8B-B14F-4D97-AF65-F5344CB8AC3E}">
        <p14:creationId xmlns:p14="http://schemas.microsoft.com/office/powerpoint/2010/main" val="2240891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5">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0117573-497C-4BFA-876B-B39FED3B5603}" type="datetime1">
              <a:rPr lang="en-US" smtClean="0"/>
              <a:t>11/29/2022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InfoBeyond Technology LLC</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8685FC-2A53-4F39-9A4D-F69E62F1D728}" type="slidenum">
              <a:rPr lang="en-US" smtClean="0"/>
              <a:t>‹#›</a:t>
            </a:fld>
            <a:endParaRPr lang="en-US"/>
          </a:p>
        </p:txBody>
      </p:sp>
    </p:spTree>
    <p:extLst>
      <p:ext uri="{BB962C8B-B14F-4D97-AF65-F5344CB8AC3E}">
        <p14:creationId xmlns:p14="http://schemas.microsoft.com/office/powerpoint/2010/main" val="36776322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fade/>
  </p:transition>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derock.dev/"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s://poroscout.g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1026"/>
          <p:cNvSpPr>
            <a:spLocks noChangeArrowheads="1" noChangeShapeType="1" noTextEdit="1"/>
          </p:cNvSpPr>
          <p:nvPr/>
        </p:nvSpPr>
        <p:spPr bwMode="auto">
          <a:xfrm>
            <a:off x="381000" y="685801"/>
            <a:ext cx="7924800" cy="1524000"/>
          </a:xfrm>
          <a:prstGeom prst="rect">
            <a:avLst/>
          </a:prstGeom>
        </p:spPr>
        <p:txBody>
          <a:bodyPr wrap="none" fromWordArt="1">
            <a:prstTxWarp prst="textPlain">
              <a:avLst>
                <a:gd name="adj" fmla="val 50000"/>
              </a:avLst>
            </a:prstTxWarp>
            <a:scene3d>
              <a:camera prst="orthographicFront">
                <a:rot lat="1800000" lon="0" rev="0"/>
              </a:camera>
              <a:lightRig rig="threePt" dir="t"/>
            </a:scene3d>
            <a:sp3d>
              <a:bevelB w="19050"/>
            </a:sp3d>
          </a:bodyPr>
          <a:lstStyle/>
          <a:p>
            <a:pPr algn="ctr"/>
            <a:endParaRPr lang="en-US" sz="2400" b="1" dirty="0" smtClean="0">
              <a:solidFill>
                <a:srgbClr val="C00000"/>
              </a:solidFill>
              <a:effectLst>
                <a:outerShdw blurRad="38100" dist="38100" dir="2700000" algn="tl">
                  <a:srgbClr val="00B050">
                    <a:alpha val="43000"/>
                  </a:srgbClr>
                </a:outerShdw>
              </a:effectLst>
              <a:latin typeface="Arial Narrow" pitchFamily="34" charset="0"/>
            </a:endParaRPr>
          </a:p>
        </p:txBody>
      </p:sp>
      <p:sp>
        <p:nvSpPr>
          <p:cNvPr id="5127" name="Rectangle 1031"/>
          <p:cNvSpPr>
            <a:spLocks noChangeArrowheads="1"/>
          </p:cNvSpPr>
          <p:nvPr/>
        </p:nvSpPr>
        <p:spPr bwMode="auto">
          <a:xfrm>
            <a:off x="1979712" y="5041822"/>
            <a:ext cx="5658875" cy="32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50000"/>
              </a:spcBef>
            </a:pPr>
            <a:r>
              <a:rPr lang="en-US" altLang="zh-CN" b="1" dirty="0" smtClean="0">
                <a:solidFill>
                  <a:schemeClr val="bg1"/>
                </a:solidFill>
                <a:latin typeface="Bahnschrift Light" panose="020B0502040204020203" pitchFamily="34" charset="0"/>
                <a:ea typeface="SimSun" charset="-122"/>
                <a:cs typeface="Arial" pitchFamily="34" charset="0"/>
              </a:rPr>
              <a:t>InfoBeyond </a:t>
            </a:r>
            <a:r>
              <a:rPr lang="en-US" altLang="zh-CN" b="1" dirty="0">
                <a:solidFill>
                  <a:schemeClr val="bg1"/>
                </a:solidFill>
                <a:latin typeface="Bahnschrift Light" panose="020B0502040204020203" pitchFamily="34" charset="0"/>
                <a:ea typeface="SimSun" charset="-122"/>
                <a:cs typeface="Arial" pitchFamily="34" charset="0"/>
              </a:rPr>
              <a:t>Technology </a:t>
            </a:r>
            <a:r>
              <a:rPr lang="en-US" altLang="zh-CN" b="1" dirty="0" smtClean="0">
                <a:solidFill>
                  <a:schemeClr val="bg1"/>
                </a:solidFill>
                <a:latin typeface="Bahnschrift Light" panose="020B0502040204020203" pitchFamily="34" charset="0"/>
                <a:ea typeface="SimSun" charset="-122"/>
                <a:cs typeface="Arial" pitchFamily="34" charset="0"/>
              </a:rPr>
              <a:t>LLC</a:t>
            </a:r>
          </a:p>
        </p:txBody>
      </p:sp>
      <p:sp>
        <p:nvSpPr>
          <p:cNvPr id="5" name="TextBox 4"/>
          <p:cNvSpPr txBox="1"/>
          <p:nvPr/>
        </p:nvSpPr>
        <p:spPr>
          <a:xfrm>
            <a:off x="0" y="1072237"/>
            <a:ext cx="9144000" cy="5201424"/>
          </a:xfrm>
          <a:prstGeom prst="rect">
            <a:avLst/>
          </a:prstGeom>
          <a:solidFill>
            <a:srgbClr val="0070C0"/>
          </a:solidFill>
        </p:spPr>
        <p:txBody>
          <a:bodyPr wrap="square" rtlCol="0">
            <a:spAutoFit/>
          </a:bodyPr>
          <a:lstStyle/>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A </a:t>
            </a:r>
            <a:r>
              <a:rPr lang="en-US" sz="2800" b="1" dirty="0">
                <a:solidFill>
                  <a:schemeClr val="bg1"/>
                </a:solidFill>
                <a:latin typeface="Bahnschrift SemiBold" panose="020B0502040204020203" pitchFamily="34" charset="0"/>
                <a:ea typeface="Adobe Heiti Std R" pitchFamily="34" charset="-128"/>
                <a:cs typeface="Times New Roman" pitchFamily="18" charset="0"/>
              </a:rPr>
              <a:t>Network-based Distributed Data Storage </a:t>
            </a: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System for </a:t>
            </a:r>
            <a:r>
              <a:rPr lang="en-US" sz="2800" b="1" dirty="0">
                <a:solidFill>
                  <a:schemeClr val="bg1"/>
                </a:solidFill>
                <a:latin typeface="Bahnschrift SemiBold" panose="020B0502040204020203" pitchFamily="34" charset="0"/>
                <a:ea typeface="Adobe Heiti Std R" pitchFamily="34" charset="-128"/>
                <a:cs typeface="Times New Roman" pitchFamily="18" charset="0"/>
              </a:rPr>
              <a:t>Data Security in a Hostile </a:t>
            </a: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Network</a:t>
            </a:r>
          </a:p>
          <a:p>
            <a:pPr algn="ctr"/>
            <a:r>
              <a:rPr lang="en-US" sz="2800" b="1" dirty="0" smtClean="0">
                <a:solidFill>
                  <a:schemeClr val="bg1"/>
                </a:solidFill>
                <a:latin typeface="Bahnschrift SemiBold" panose="020B0502040204020203" pitchFamily="34" charset="0"/>
                <a:ea typeface="Adobe Heiti Std R" pitchFamily="34" charset="-128"/>
                <a:cs typeface="Times New Roman" pitchFamily="18" charset="0"/>
              </a:rPr>
              <a:t>(Your paper title)</a:t>
            </a:r>
            <a:endParaRPr lang="en-US" sz="2800" b="1" dirty="0" smtClean="0">
              <a:solidFill>
                <a:schemeClr val="bg1"/>
              </a:solidFill>
              <a:latin typeface="Bahnschrift SemiBold" panose="020B0502040204020203"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4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smtClean="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ea typeface="Adobe Heiti Std R" pitchFamily="34" charset="-128"/>
              <a:cs typeface="Times New Roman" pitchFamily="18" charset="0"/>
            </a:endParaRPr>
          </a:p>
          <a:p>
            <a:pPr algn="ctr"/>
            <a:endParaRPr lang="en-US" sz="2800" b="1" dirty="0">
              <a:latin typeface="Arial Black" panose="020B0A04020102020204" pitchFamily="34" charset="0"/>
              <a:cs typeface="Times New Roman" pitchFamily="18" charset="0"/>
            </a:endParaRPr>
          </a:p>
        </p:txBody>
      </p:sp>
      <p:sp>
        <p:nvSpPr>
          <p:cNvPr id="2" name="Rectangle 1"/>
          <p:cNvSpPr/>
          <p:nvPr/>
        </p:nvSpPr>
        <p:spPr>
          <a:xfrm>
            <a:off x="0" y="3964604"/>
            <a:ext cx="9144000" cy="1477328"/>
          </a:xfrm>
          <a:prstGeom prst="rect">
            <a:avLst/>
          </a:prstGeom>
        </p:spPr>
        <p:txBody>
          <a:bodyPr wrap="square">
            <a:spAutoFit/>
          </a:bodyPr>
          <a:lstStyle/>
          <a:p>
            <a:pPr algn="ctr"/>
            <a:r>
              <a:rPr lang="en-US" dirty="0" smtClean="0">
                <a:solidFill>
                  <a:schemeClr val="bg1"/>
                </a:solidFill>
              </a:rPr>
              <a:t>Author Name 1</a:t>
            </a:r>
            <a:r>
              <a:rPr lang="en-US" dirty="0" smtClean="0">
                <a:solidFill>
                  <a:schemeClr val="bg1"/>
                </a:solidFill>
              </a:rPr>
              <a:t> </a:t>
            </a:r>
            <a:r>
              <a:rPr lang="en-US" dirty="0">
                <a:solidFill>
                  <a:schemeClr val="bg1"/>
                </a:solidFill>
              </a:rPr>
              <a:t>and </a:t>
            </a:r>
            <a:r>
              <a:rPr lang="en-US" dirty="0" smtClean="0">
                <a:solidFill>
                  <a:schemeClr val="bg1"/>
                </a:solidFill>
              </a:rPr>
              <a:t>Author Name 2</a:t>
            </a:r>
            <a:endParaRPr lang="en-US" dirty="0">
              <a:solidFill>
                <a:schemeClr val="bg1"/>
              </a:solidFill>
            </a:endParaRPr>
          </a:p>
          <a:p>
            <a:pPr algn="ctr"/>
            <a:r>
              <a:rPr lang="en-US" dirty="0" smtClean="0">
                <a:solidFill>
                  <a:schemeClr val="bg1"/>
                </a:solidFill>
              </a:rPr>
              <a:t>Affiliation, Country, </a:t>
            </a:r>
            <a:r>
              <a:rPr lang="en-US" dirty="0">
                <a:solidFill>
                  <a:schemeClr val="bg1"/>
                </a:solidFill>
              </a:rPr>
              <a:t>KY, US</a:t>
            </a:r>
          </a:p>
          <a:p>
            <a:pPr algn="ctr"/>
            <a:r>
              <a:rPr lang="en-US" dirty="0">
                <a:solidFill>
                  <a:schemeClr val="bg1"/>
                </a:solidFill>
              </a:rPr>
              <a:t>Email: </a:t>
            </a:r>
            <a:r>
              <a:rPr lang="en-US" dirty="0" smtClean="0">
                <a:solidFill>
                  <a:schemeClr val="bg1"/>
                </a:solidFill>
              </a:rPr>
              <a:t>author contact email address</a:t>
            </a:r>
            <a:endParaRPr lang="en-US" dirty="0">
              <a:solidFill>
                <a:schemeClr val="bg1"/>
              </a:solidFill>
            </a:endParaRPr>
          </a:p>
          <a:p>
            <a:pPr algn="ctr"/>
            <a:r>
              <a:rPr lang="en-US" dirty="0">
                <a:solidFill>
                  <a:schemeClr val="bg1"/>
                </a:solidFill>
              </a:rPr>
              <a:t>Affiliation, Country, KY, US</a:t>
            </a:r>
            <a:endParaRPr lang="en-US" dirty="0">
              <a:solidFill>
                <a:schemeClr val="bg1"/>
              </a:solidFill>
            </a:endParaRPr>
          </a:p>
          <a:p>
            <a:pPr algn="ctr"/>
            <a:r>
              <a:rPr lang="en-US" dirty="0">
                <a:solidFill>
                  <a:schemeClr val="bg1"/>
                </a:solidFill>
              </a:rPr>
              <a:t>Email: </a:t>
            </a:r>
            <a:r>
              <a:rPr lang="en-US" dirty="0">
                <a:solidFill>
                  <a:schemeClr val="bg1"/>
                </a:solidFill>
              </a:rPr>
              <a:t>author contact email address</a:t>
            </a:r>
            <a:endParaRPr lang="en-US" altLang="zh-CN" sz="1600" b="1" dirty="0">
              <a:solidFill>
                <a:schemeClr val="bg1"/>
              </a:solidFill>
              <a:latin typeface="Bahnschrift Light" panose="020B0502040204020203" pitchFamily="34" charset="0"/>
              <a:ea typeface="SimSun" charset="-122"/>
              <a:cs typeface="Arial" pitchFamily="34" charset="0"/>
            </a:endParaRPr>
          </a:p>
        </p:txBody>
      </p:sp>
      <p:sp>
        <p:nvSpPr>
          <p:cNvPr id="11" name="Slide Number Placeholder 10"/>
          <p:cNvSpPr>
            <a:spLocks noGrp="1"/>
          </p:cNvSpPr>
          <p:nvPr>
            <p:ph type="sldNum" sz="quarter" idx="12"/>
          </p:nvPr>
        </p:nvSpPr>
        <p:spPr/>
        <p:txBody>
          <a:bodyPr/>
          <a:lstStyle/>
          <a:p>
            <a:fld id="{1C8685FC-2A53-4F39-9A4D-F69E62F1D728}" type="slidenum">
              <a:rPr lang="en-US" smtClean="0"/>
              <a:t>1</a:t>
            </a:fld>
            <a:endParaRPr lang="en-US"/>
          </a:p>
        </p:txBody>
      </p:sp>
      <p:grpSp>
        <p:nvGrpSpPr>
          <p:cNvPr id="16" name="Group 15"/>
          <p:cNvGrpSpPr/>
          <p:nvPr/>
        </p:nvGrpSpPr>
        <p:grpSpPr>
          <a:xfrm>
            <a:off x="0" y="0"/>
            <a:ext cx="9144000" cy="1083770"/>
            <a:chOff x="0" y="0"/>
            <a:chExt cx="9144000" cy="1083770"/>
          </a:xfrm>
        </p:grpSpPr>
        <p:sp>
          <p:nvSpPr>
            <p:cNvPr id="9" name="Rectangle 8"/>
            <p:cNvSpPr/>
            <p:nvPr/>
          </p:nvSpPr>
          <p:spPr>
            <a:xfrm>
              <a:off x="0" y="0"/>
              <a:ext cx="9143999" cy="10837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0" y="32830"/>
              <a:ext cx="2721634" cy="942104"/>
            </a:xfrm>
            <a:prstGeom prst="rect">
              <a:avLst/>
            </a:prstGeom>
          </p:spPr>
        </p:pic>
        <p:pic>
          <p:nvPicPr>
            <p:cNvPr id="8" name="Picture 7"/>
            <p:cNvPicPr>
              <a:picLocks noChangeAspect="1"/>
            </p:cNvPicPr>
            <p:nvPr/>
          </p:nvPicPr>
          <p:blipFill>
            <a:blip r:embed="rId4"/>
            <a:stretch>
              <a:fillRect/>
            </a:stretch>
          </p:blipFill>
          <p:spPr>
            <a:xfrm>
              <a:off x="5322223" y="91479"/>
              <a:ext cx="3821777" cy="824805"/>
            </a:xfrm>
            <a:prstGeom prst="rect">
              <a:avLst/>
            </a:prstGeom>
          </p:spPr>
        </p:pic>
        <p:pic>
          <p:nvPicPr>
            <p:cNvPr id="15" name="Picture 14" descr="logo用于网页 定稿"/>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9649" y="41724"/>
              <a:ext cx="1326515" cy="892175"/>
            </a:xfrm>
            <a:prstGeom prst="rect">
              <a:avLst/>
            </a:prstGeom>
            <a:noFill/>
            <a:ln>
              <a:noFill/>
            </a:ln>
          </p:spPr>
        </p:pic>
      </p:grpSp>
      <p:grpSp>
        <p:nvGrpSpPr>
          <p:cNvPr id="17" name="Group 16"/>
          <p:cNvGrpSpPr/>
          <p:nvPr/>
        </p:nvGrpSpPr>
        <p:grpSpPr>
          <a:xfrm>
            <a:off x="0" y="6273661"/>
            <a:ext cx="9144000" cy="621609"/>
            <a:chOff x="0" y="6273661"/>
            <a:chExt cx="9144000" cy="621609"/>
          </a:xfrm>
        </p:grpSpPr>
        <p:pic>
          <p:nvPicPr>
            <p:cNvPr id="12" name="Picture 11"/>
            <p:cNvPicPr>
              <a:picLocks noChangeAspect="1"/>
            </p:cNvPicPr>
            <p:nvPr/>
          </p:nvPicPr>
          <p:blipFill>
            <a:blip r:embed="rId6"/>
            <a:stretch>
              <a:fillRect/>
            </a:stretch>
          </p:blipFill>
          <p:spPr>
            <a:xfrm>
              <a:off x="0" y="6273661"/>
              <a:ext cx="5475449" cy="621609"/>
            </a:xfrm>
            <a:prstGeom prst="rect">
              <a:avLst/>
            </a:prstGeom>
          </p:spPr>
        </p:pic>
        <p:pic>
          <p:nvPicPr>
            <p:cNvPr id="13" name="Picture 12"/>
            <p:cNvPicPr>
              <a:picLocks noChangeAspect="1"/>
            </p:cNvPicPr>
            <p:nvPr/>
          </p:nvPicPr>
          <p:blipFill>
            <a:blip r:embed="rId7"/>
            <a:stretch>
              <a:fillRect/>
            </a:stretch>
          </p:blipFill>
          <p:spPr>
            <a:xfrm>
              <a:off x="6606132" y="6341530"/>
              <a:ext cx="922268" cy="516470"/>
            </a:xfrm>
            <a:prstGeom prst="rect">
              <a:avLst/>
            </a:prstGeom>
          </p:spPr>
        </p:pic>
        <p:pic>
          <p:nvPicPr>
            <p:cNvPr id="14" name="Picture 13"/>
            <p:cNvPicPr>
              <a:picLocks noChangeAspect="1"/>
            </p:cNvPicPr>
            <p:nvPr/>
          </p:nvPicPr>
          <p:blipFill>
            <a:blip r:embed="rId8"/>
            <a:stretch>
              <a:fillRect/>
            </a:stretch>
          </p:blipFill>
          <p:spPr>
            <a:xfrm>
              <a:off x="7961799" y="6273661"/>
              <a:ext cx="1182201" cy="621609"/>
            </a:xfrm>
            <a:prstGeom prst="rect">
              <a:avLst/>
            </a:prstGeom>
          </p:spPr>
        </p:pic>
      </p:grpSp>
    </p:spTree>
    <p:extLst>
      <p:ext uri="{BB962C8B-B14F-4D97-AF65-F5344CB8AC3E}">
        <p14:creationId xmlns:p14="http://schemas.microsoft.com/office/powerpoint/2010/main" val="11756090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err="1">
                <a:solidFill>
                  <a:schemeClr val="tx1"/>
                </a:solidFill>
                <a:latin typeface="Calibri" panose="020F0502020204030204" pitchFamily="34" charset="0"/>
                <a:cs typeface="Calibri" panose="020F0502020204030204" pitchFamily="34" charset="0"/>
              </a:rPr>
              <a:t>Blockchain</a:t>
            </a:r>
            <a:r>
              <a:rPr lang="en-US" sz="4000" b="1" dirty="0">
                <a:solidFill>
                  <a:schemeClr val="tx1"/>
                </a:solidFill>
                <a:latin typeface="Calibri" panose="020F0502020204030204" pitchFamily="34" charset="0"/>
                <a:cs typeface="Calibri" panose="020F0502020204030204" pitchFamily="34" charset="0"/>
              </a:rPr>
              <a:t> for Distributed Data Storing</a:t>
            </a:r>
          </a:p>
        </p:txBody>
      </p:sp>
      <p:sp>
        <p:nvSpPr>
          <p:cNvPr id="11" name="Slide Number Placeholder 10"/>
          <p:cNvSpPr>
            <a:spLocks noGrp="1"/>
          </p:cNvSpPr>
          <p:nvPr>
            <p:ph type="sldNum" sz="quarter" idx="15"/>
          </p:nvPr>
        </p:nvSpPr>
        <p:spPr/>
        <p:txBody>
          <a:bodyPr/>
          <a:lstStyle/>
          <a:p>
            <a:fld id="{1C8685FC-2A53-4F39-9A4D-F69E62F1D728}" type="slidenum">
              <a:rPr lang="en-US" smtClean="0"/>
              <a:t>10</a:t>
            </a:fld>
            <a:endParaRPr lang="en-US"/>
          </a:p>
        </p:txBody>
      </p:sp>
      <p:sp>
        <p:nvSpPr>
          <p:cNvPr id="10" name="Rectangle 9"/>
          <p:cNvSpPr/>
          <p:nvPr/>
        </p:nvSpPr>
        <p:spPr>
          <a:xfrm>
            <a:off x="114130" y="3840065"/>
            <a:ext cx="8624486" cy="298775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b="1" dirty="0" smtClean="0">
                <a:latin typeface="Bahnschrift Light" panose="020B0502040204020203" pitchFamily="34" charset="0"/>
                <a:cs typeface="Arial" pitchFamily="34" charset="0"/>
              </a:rPr>
              <a:t>A </a:t>
            </a:r>
            <a:r>
              <a:rPr lang="en-US" b="1" dirty="0" err="1">
                <a:latin typeface="Bahnschrift Light" panose="020B0502040204020203" pitchFamily="34" charset="0"/>
                <a:cs typeface="Arial" pitchFamily="34" charset="0"/>
              </a:rPr>
              <a:t>blockchain</a:t>
            </a:r>
            <a:r>
              <a:rPr lang="en-US" b="1" dirty="0">
                <a:latin typeface="Bahnschrift Light" panose="020B0502040204020203" pitchFamily="34" charset="0"/>
                <a:cs typeface="Arial" pitchFamily="34" charset="0"/>
              </a:rPr>
              <a:t> is considered in the distributed </a:t>
            </a:r>
            <a:r>
              <a:rPr lang="en-US" b="1" dirty="0" smtClean="0">
                <a:latin typeface="Bahnschrift Light" panose="020B0502040204020203" pitchFamily="34" charset="0"/>
                <a:cs typeface="Arial" pitchFamily="34" charset="0"/>
              </a:rPr>
              <a:t>data storage </a:t>
            </a:r>
            <a:r>
              <a:rPr lang="en-US" b="1" dirty="0">
                <a:latin typeface="Bahnschrift Light" panose="020B0502040204020203" pitchFamily="34" charset="0"/>
                <a:cs typeface="Arial" pitchFamily="34" charset="0"/>
              </a:rPr>
              <a:t>design to provide distributed directory services in </a:t>
            </a:r>
            <a:r>
              <a:rPr lang="en-US" b="1" dirty="0" smtClean="0">
                <a:latin typeface="Bahnschrift Light" panose="020B0502040204020203" pitchFamily="34" charset="0"/>
                <a:cs typeface="Arial" pitchFamily="34" charset="0"/>
              </a:rPr>
              <a:t>the dynamic </a:t>
            </a:r>
            <a:r>
              <a:rPr lang="en-US" b="1" dirty="0">
                <a:latin typeface="Bahnschrift Light" panose="020B0502040204020203" pitchFamily="34" charset="0"/>
                <a:cs typeface="Arial" pitchFamily="34" charset="0"/>
              </a:rPr>
              <a:t>network. Data directory information and the </a:t>
            </a:r>
            <a:r>
              <a:rPr lang="en-US" b="1" dirty="0" smtClean="0">
                <a:latin typeface="Bahnschrift Light" panose="020B0502040204020203" pitchFamily="34" charset="0"/>
                <a:cs typeface="Arial" pitchFamily="34" charset="0"/>
              </a:rPr>
              <a:t>records of </a:t>
            </a:r>
            <a:r>
              <a:rPr lang="en-US" b="1" dirty="0">
                <a:latin typeface="Bahnschrift Light" panose="020B0502040204020203" pitchFamily="34" charset="0"/>
                <a:cs typeface="Arial" pitchFamily="34" charset="0"/>
              </a:rPr>
              <a:t>data operational activities are stored in the </a:t>
            </a:r>
            <a:r>
              <a:rPr lang="en-US" b="1" dirty="0" err="1" smtClean="0">
                <a:latin typeface="Bahnschrift Light" panose="020B0502040204020203" pitchFamily="34" charset="0"/>
                <a:cs typeface="Arial" pitchFamily="34" charset="0"/>
              </a:rPr>
              <a:t>blockchain</a:t>
            </a:r>
            <a:r>
              <a:rPr lang="en-US" b="1" dirty="0" smtClean="0">
                <a:latin typeface="Bahnschrift Light" panose="020B0502040204020203" pitchFamily="34" charset="0"/>
                <a:cs typeface="Arial" pitchFamily="34" charset="0"/>
              </a:rPr>
              <a:t> as transactions.</a:t>
            </a:r>
          </a:p>
          <a:p>
            <a:pPr marL="298450" indent="-285750">
              <a:lnSpc>
                <a:spcPct val="95000"/>
              </a:lnSpc>
              <a:spcBef>
                <a:spcPct val="0"/>
              </a:spcBef>
              <a:buFont typeface="Wingdings" pitchFamily="2" charset="2"/>
              <a:buChar char="q"/>
              <a:tabLst>
                <a:tab pos="914400" algn="l"/>
              </a:tabLst>
            </a:pPr>
            <a:r>
              <a:rPr lang="en-US" b="1" dirty="0" smtClean="0">
                <a:solidFill>
                  <a:srgbClr val="0000CC"/>
                </a:solidFill>
                <a:latin typeface="Bahnschrift Light" panose="020B0502040204020203" pitchFamily="34" charset="0"/>
                <a:cs typeface="Arial" pitchFamily="34" charset="0"/>
              </a:rPr>
              <a:t>It </a:t>
            </a:r>
            <a:r>
              <a:rPr lang="en-US" b="1" dirty="0">
                <a:solidFill>
                  <a:srgbClr val="0000CC"/>
                </a:solidFill>
                <a:latin typeface="Bahnschrift Light" panose="020B0502040204020203" pitchFamily="34" charset="0"/>
                <a:cs typeface="Arial" pitchFamily="34" charset="0"/>
              </a:rPr>
              <a:t>allows an authorized node to query </a:t>
            </a:r>
            <a:r>
              <a:rPr lang="en-US" b="1" dirty="0" smtClean="0">
                <a:solidFill>
                  <a:srgbClr val="0000CC"/>
                </a:solidFill>
                <a:latin typeface="Bahnschrift Light" panose="020B0502040204020203" pitchFamily="34" charset="0"/>
                <a:cs typeface="Arial" pitchFamily="34" charset="0"/>
              </a:rPr>
              <a:t>and manage </a:t>
            </a:r>
            <a:r>
              <a:rPr lang="en-US" b="1" dirty="0">
                <a:solidFill>
                  <a:srgbClr val="0000CC"/>
                </a:solidFill>
                <a:latin typeface="Bahnschrift Light" panose="020B0502040204020203" pitchFamily="34" charset="0"/>
                <a:cs typeface="Arial" pitchFamily="34" charset="0"/>
              </a:rPr>
              <a:t>the network data with security. </a:t>
            </a:r>
          </a:p>
          <a:p>
            <a:pPr marL="298450" indent="-285750">
              <a:lnSpc>
                <a:spcPct val="95000"/>
              </a:lnSpc>
              <a:spcBef>
                <a:spcPct val="0"/>
              </a:spcBef>
              <a:buFont typeface="Wingdings" pitchFamily="2" charset="2"/>
              <a:buChar char="q"/>
              <a:tabLst>
                <a:tab pos="914400" algn="l"/>
              </a:tabLst>
            </a:pPr>
            <a:r>
              <a:rPr lang="en-US" b="1" dirty="0" smtClean="0">
                <a:latin typeface="Bahnschrift Light" panose="020B0502040204020203" pitchFamily="34" charset="0"/>
                <a:cs typeface="Arial" pitchFamily="34" charset="0"/>
              </a:rPr>
              <a:t>The </a:t>
            </a:r>
            <a:r>
              <a:rPr lang="en-US" b="1" dirty="0" err="1" smtClean="0">
                <a:latin typeface="Bahnschrift Light" panose="020B0502040204020203" pitchFamily="34" charset="0"/>
                <a:cs typeface="Arial" pitchFamily="34" charset="0"/>
              </a:rPr>
              <a:t>blockchain</a:t>
            </a:r>
            <a:r>
              <a:rPr lang="en-US" b="1" dirty="0" smtClean="0">
                <a:latin typeface="Bahnschrift Light" panose="020B0502040204020203" pitchFamily="34" charset="0"/>
                <a:cs typeface="Arial" pitchFamily="34" charset="0"/>
              </a:rPr>
              <a:t> </a:t>
            </a:r>
            <a:r>
              <a:rPr lang="en-US" b="1" dirty="0">
                <a:latin typeface="Bahnschrift Light" panose="020B0502040204020203" pitchFamily="34" charset="0"/>
                <a:cs typeface="Arial" pitchFamily="34" charset="0"/>
              </a:rPr>
              <a:t>in the hostile and dynamic network </a:t>
            </a:r>
            <a:r>
              <a:rPr lang="en-US" b="1" dirty="0" smtClean="0">
                <a:latin typeface="Bahnschrift Light" panose="020B0502040204020203" pitchFamily="34" charset="0"/>
                <a:cs typeface="Arial" pitchFamily="34" charset="0"/>
              </a:rPr>
              <a:t>should offer </a:t>
            </a:r>
            <a:r>
              <a:rPr lang="en-US" b="1" dirty="0">
                <a:latin typeface="Bahnschrift Light" panose="020B0502040204020203" pitchFamily="34" charset="0"/>
                <a:cs typeface="Arial" pitchFamily="34" charset="0"/>
              </a:rPr>
              <a:t>accessible directory service, tamper-proofing, and </a:t>
            </a:r>
            <a:r>
              <a:rPr lang="en-US" b="1" dirty="0" smtClean="0">
                <a:latin typeface="Bahnschrift Light" panose="020B0502040204020203" pitchFamily="34" charset="0"/>
                <a:cs typeface="Arial" pitchFamily="34" charset="0"/>
              </a:rPr>
              <a:t>data directory </a:t>
            </a:r>
            <a:r>
              <a:rPr lang="en-US" b="1" dirty="0">
                <a:latin typeface="Bahnschrift Light" panose="020B0502040204020203" pitchFamily="34" charset="0"/>
                <a:cs typeface="Arial" pitchFamily="34" charset="0"/>
              </a:rPr>
              <a:t>confidentiality. </a:t>
            </a:r>
            <a:endParaRPr lang="en-US" b="1" dirty="0" smtClean="0">
              <a:latin typeface="Bahnschrift Light" panose="020B0502040204020203" pitchFamily="34" charset="0"/>
              <a:cs typeface="Arial" pitchFamily="34" charset="0"/>
            </a:endParaRPr>
          </a:p>
        </p:txBody>
      </p:sp>
      <p:sp>
        <p:nvSpPr>
          <p:cNvPr id="15" name="Rectangle 14"/>
          <p:cNvSpPr/>
          <p:nvPr/>
        </p:nvSpPr>
        <p:spPr>
          <a:xfrm>
            <a:off x="114129" y="788064"/>
            <a:ext cx="3592749"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A </a:t>
            </a:r>
            <a:r>
              <a:rPr lang="en-US" b="1" dirty="0">
                <a:latin typeface="Bahnschrift Light" panose="020B0502040204020203" pitchFamily="34" charset="0"/>
                <a:cs typeface="Arial" pitchFamily="34" charset="0"/>
              </a:rPr>
              <a:t>centralized directory </a:t>
            </a:r>
            <a:r>
              <a:rPr lang="en-US" b="1" dirty="0" smtClean="0">
                <a:latin typeface="Bahnschrift Light" panose="020B0502040204020203" pitchFamily="34" charset="0"/>
                <a:cs typeface="Arial" pitchFamily="34" charset="0"/>
              </a:rPr>
              <a:t>server in </a:t>
            </a:r>
            <a:r>
              <a:rPr lang="en-US" b="1" dirty="0">
                <a:latin typeface="Bahnschrift Light" panose="020B0502040204020203" pitchFamily="34" charset="0"/>
                <a:cs typeface="Arial" pitchFamily="34" charset="0"/>
              </a:rPr>
              <a:t>a hostile environment </a:t>
            </a:r>
            <a:r>
              <a:rPr lang="en-US" b="1" dirty="0" smtClean="0">
                <a:latin typeface="Bahnschrift Light" panose="020B0502040204020203" pitchFamily="34" charset="0"/>
                <a:cs typeface="Arial" pitchFamily="34" charset="0"/>
              </a:rPr>
              <a:t>is subjected </a:t>
            </a:r>
            <a:r>
              <a:rPr lang="en-US" b="1" dirty="0">
                <a:latin typeface="Bahnschrift Light" panose="020B0502040204020203" pitchFamily="34" charset="0"/>
                <a:cs typeface="Arial" pitchFamily="34" charset="0"/>
              </a:rPr>
              <a:t>to security issues </a:t>
            </a:r>
            <a:r>
              <a:rPr lang="en-US" b="1" dirty="0" smtClean="0">
                <a:latin typeface="Bahnschrift Light" panose="020B0502040204020203" pitchFamily="34" charset="0"/>
                <a:cs typeface="Arial" pitchFamily="34" charset="0"/>
              </a:rPr>
              <a:t>and single </a:t>
            </a:r>
            <a:r>
              <a:rPr lang="en-US" b="1" dirty="0">
                <a:latin typeface="Bahnschrift Light" panose="020B0502040204020203" pitchFamily="34" charset="0"/>
                <a:cs typeface="Arial" pitchFamily="34" charset="0"/>
              </a:rPr>
              <a:t>failure of point. The compromise of the directory </a:t>
            </a:r>
            <a:r>
              <a:rPr lang="en-US" b="1" dirty="0" smtClean="0">
                <a:latin typeface="Bahnschrift Light" panose="020B0502040204020203" pitchFamily="34" charset="0"/>
                <a:cs typeface="Arial" pitchFamily="34" charset="0"/>
              </a:rPr>
              <a:t>server will </a:t>
            </a:r>
            <a:r>
              <a:rPr lang="en-US" b="1" dirty="0">
                <a:latin typeface="Bahnschrift Light" panose="020B0502040204020203" pitchFamily="34" charset="0"/>
                <a:cs typeface="Arial" pitchFamily="34" charset="0"/>
              </a:rPr>
              <a:t>result in the loss of all network data, due to </a:t>
            </a:r>
            <a:r>
              <a:rPr lang="en-US" b="1" dirty="0" smtClean="0">
                <a:latin typeface="Bahnschrift Light" panose="020B0502040204020203" pitchFamily="34" charset="0"/>
                <a:cs typeface="Arial" pitchFamily="34" charset="0"/>
              </a:rPr>
              <a:t>disorder of </a:t>
            </a:r>
            <a:r>
              <a:rPr lang="en-US" b="1" dirty="0">
                <a:latin typeface="Bahnschrift Light" panose="020B0502040204020203" pitchFamily="34" charset="0"/>
                <a:cs typeface="Arial" pitchFamily="34" charset="0"/>
              </a:rPr>
              <a:t>the fragment index of each data file</a:t>
            </a:r>
            <a:r>
              <a:rPr lang="en-US" b="1" dirty="0" smtClean="0">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949052" y="766295"/>
            <a:ext cx="4366129" cy="2407608"/>
          </a:xfrm>
          <a:prstGeom prst="rect">
            <a:avLst/>
          </a:prstGeom>
          <a:solidFill>
            <a:schemeClr val="accent4">
              <a:lumMod val="40000"/>
              <a:lumOff val="60000"/>
            </a:schemeClr>
          </a:solidFill>
          <a:ln>
            <a:solidFill>
              <a:schemeClr val="accent3"/>
            </a:solidFill>
          </a:ln>
        </p:spPr>
      </p:pic>
      <p:sp>
        <p:nvSpPr>
          <p:cNvPr id="8" name="Rectangle 7"/>
          <p:cNvSpPr/>
          <p:nvPr/>
        </p:nvSpPr>
        <p:spPr>
          <a:xfrm>
            <a:off x="3833596" y="3193734"/>
            <a:ext cx="4481585" cy="646331"/>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Nodes are selected as </a:t>
            </a:r>
            <a:r>
              <a:rPr lang="en-US" b="1" dirty="0" err="1" smtClean="0">
                <a:latin typeface="Calibri" panose="020F0502020204030204" pitchFamily="34" charset="0"/>
                <a:cs typeface="Calibri" panose="020F0502020204030204" pitchFamily="34" charset="0"/>
              </a:rPr>
              <a:t>Blockchain</a:t>
            </a:r>
            <a:r>
              <a:rPr lang="en-US" b="1" dirty="0" smtClean="0">
                <a:latin typeface="Calibri" panose="020F0502020204030204" pitchFamily="34" charset="0"/>
                <a:cs typeface="Calibri" panose="020F0502020204030204" pitchFamily="34" charset="0"/>
              </a:rPr>
              <a:t> nodes to implement a </a:t>
            </a:r>
            <a:r>
              <a:rPr lang="en-US" b="1" dirty="0" err="1">
                <a:latin typeface="Calibri" panose="020F0502020204030204" pitchFamily="34" charset="0"/>
                <a:cs typeface="Calibri" panose="020F0502020204030204" pitchFamily="34" charset="0"/>
              </a:rPr>
              <a:t>B</a:t>
            </a:r>
            <a:r>
              <a:rPr lang="en-US" b="1" dirty="0" err="1" smtClean="0">
                <a:latin typeface="Calibri" panose="020F0502020204030204" pitchFamily="34" charset="0"/>
                <a:cs typeface="Calibri" panose="020F0502020204030204" pitchFamily="34" charset="0"/>
              </a:rPr>
              <a:t>lockchain</a:t>
            </a:r>
            <a:r>
              <a:rPr lang="en-US" b="1" dirty="0" smtClean="0">
                <a:latin typeface="Calibri" panose="020F0502020204030204" pitchFamily="34" charset="0"/>
                <a:cs typeface="Calibri" panose="020F0502020204030204" pitchFamily="34" charset="0"/>
              </a:rPr>
              <a:t>-based file directory. </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9567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NDDS Attacks and Security Analysis</a:t>
            </a:r>
          </a:p>
        </p:txBody>
      </p:sp>
      <p:sp>
        <p:nvSpPr>
          <p:cNvPr id="11" name="Slide Number Placeholder 10"/>
          <p:cNvSpPr>
            <a:spLocks noGrp="1"/>
          </p:cNvSpPr>
          <p:nvPr>
            <p:ph type="sldNum" sz="quarter" idx="15"/>
          </p:nvPr>
        </p:nvSpPr>
        <p:spPr/>
        <p:txBody>
          <a:bodyPr/>
          <a:lstStyle/>
          <a:p>
            <a:fld id="{1C8685FC-2A53-4F39-9A4D-F69E62F1D728}" type="slidenum">
              <a:rPr lang="en-US" smtClean="0"/>
              <a:t>11</a:t>
            </a:fld>
            <a:endParaRPr lang="en-US"/>
          </a:p>
        </p:txBody>
      </p:sp>
      <p:sp>
        <p:nvSpPr>
          <p:cNvPr id="15" name="Rectangle 14"/>
          <p:cNvSpPr/>
          <p:nvPr/>
        </p:nvSpPr>
        <p:spPr>
          <a:xfrm>
            <a:off x="114129" y="788064"/>
            <a:ext cx="8624487" cy="5886508"/>
          </a:xfrm>
          <a:prstGeom prst="rect">
            <a:avLst/>
          </a:prstGeom>
        </p:spPr>
        <p:txBody>
          <a:bodyPr/>
          <a:lstStyle/>
          <a:p>
            <a:pPr marL="12700">
              <a:lnSpc>
                <a:spcPct val="95000"/>
              </a:lnSpc>
              <a:spcBef>
                <a:spcPct val="0"/>
              </a:spcBef>
              <a:tabLst>
                <a:tab pos="914400" algn="l"/>
              </a:tabLst>
            </a:pPr>
            <a:r>
              <a:rPr lang="en-US" sz="2400" b="1" dirty="0">
                <a:latin typeface="Bahnschrift Light" panose="020B0502040204020203" pitchFamily="34" charset="0"/>
                <a:cs typeface="Arial" pitchFamily="34" charset="0"/>
              </a:rPr>
              <a:t>For NDDS security analysis, we assume the </a:t>
            </a:r>
            <a:r>
              <a:rPr lang="en-US" sz="2400" b="1" dirty="0" err="1" smtClean="0">
                <a:latin typeface="Bahnschrift Light" panose="020B0502040204020203" pitchFamily="34" charset="0"/>
                <a:cs typeface="Arial" pitchFamily="34" charset="0"/>
              </a:rPr>
              <a:t>blockchain</a:t>
            </a:r>
            <a:r>
              <a:rPr lang="en-US" sz="2400" b="1" dirty="0" smtClean="0">
                <a:latin typeface="Bahnschrift Light" panose="020B0502040204020203" pitchFamily="34" charset="0"/>
                <a:cs typeface="Arial" pitchFamily="34" charset="0"/>
              </a:rPr>
              <a:t> and </a:t>
            </a:r>
            <a:r>
              <a:rPr lang="en-US" sz="2400" b="1" dirty="0">
                <a:latin typeface="Bahnschrift Light" panose="020B0502040204020203" pitchFamily="34" charset="0"/>
                <a:cs typeface="Arial" pitchFamily="34" charset="0"/>
              </a:rPr>
              <a:t>the data sinker are both secure and all possible </a:t>
            </a:r>
            <a:r>
              <a:rPr lang="en-US" sz="2400" b="1" dirty="0" smtClean="0">
                <a:latin typeface="Bahnschrift Light" panose="020B0502040204020203" pitchFamily="34" charset="0"/>
                <a:cs typeface="Arial" pitchFamily="34" charset="0"/>
              </a:rPr>
              <a:t>security attacks </a:t>
            </a:r>
            <a:r>
              <a:rPr lang="en-US" sz="2400" b="1" dirty="0">
                <a:latin typeface="Bahnschrift Light" panose="020B0502040204020203" pitchFamily="34" charset="0"/>
                <a:cs typeface="Arial" pitchFamily="34" charset="0"/>
              </a:rPr>
              <a:t>against them are addressed</a:t>
            </a:r>
            <a:r>
              <a:rPr lang="en-US" sz="2400" b="1" dirty="0" smtClean="0">
                <a:latin typeface="Bahnschrift Light" panose="020B0502040204020203" pitchFamily="34" charset="0"/>
                <a:cs typeface="Arial" pitchFamily="34" charset="0"/>
              </a:rPr>
              <a:t>. NDDS prevents the following attacks: </a:t>
            </a:r>
          </a:p>
          <a:p>
            <a:pPr marL="298450" indent="-285750">
              <a:lnSpc>
                <a:spcPct val="95000"/>
              </a:lnSpc>
              <a:spcBef>
                <a:spcPct val="0"/>
              </a:spcBef>
              <a:buFont typeface="Wingdings" panose="05000000000000000000" pitchFamily="2" charset="2"/>
              <a:buChar char="q"/>
              <a:tabLst>
                <a:tab pos="914400" algn="l"/>
              </a:tabLst>
            </a:pPr>
            <a:endParaRPr lang="en-US" sz="2400" b="1" dirty="0" smtClean="0">
              <a:latin typeface="Bahnschrift Light" panose="020B0502040204020203" pitchFamily="34" charset="0"/>
              <a:cs typeface="Arial" pitchFamily="34" charset="0"/>
            </a:endParaRPr>
          </a:p>
          <a:p>
            <a:pPr marL="298450" indent="-285750">
              <a:lnSpc>
                <a:spcPct val="95000"/>
              </a:lnSpc>
              <a:spcBef>
                <a:spcPct val="0"/>
              </a:spcBef>
              <a:buFont typeface="Wingdings" panose="05000000000000000000" pitchFamily="2" charset="2"/>
              <a:buChar char="q"/>
              <a:tabLst>
                <a:tab pos="914400" algn="l"/>
              </a:tabLst>
            </a:pPr>
            <a:r>
              <a:rPr lang="en-US" sz="2000" dirty="0" smtClean="0">
                <a:solidFill>
                  <a:srgbClr val="0000FF"/>
                </a:solidFill>
                <a:latin typeface="Bahnschrift Light" panose="020B0502040204020203" pitchFamily="34" charset="0"/>
                <a:cs typeface="Arial" pitchFamily="34" charset="0"/>
              </a:rPr>
              <a:t>Malicious </a:t>
            </a:r>
            <a:r>
              <a:rPr lang="en-US" sz="2000" dirty="0">
                <a:solidFill>
                  <a:srgbClr val="0000FF"/>
                </a:solidFill>
                <a:latin typeface="Bahnschrift Light" panose="020B0502040204020203" pitchFamily="34" charset="0"/>
                <a:cs typeface="Arial" pitchFamily="34" charset="0"/>
              </a:rPr>
              <a:t>behaviors </a:t>
            </a:r>
            <a:r>
              <a:rPr lang="en-US" sz="2000" dirty="0" smtClean="0">
                <a:solidFill>
                  <a:srgbClr val="0000FF"/>
                </a:solidFill>
                <a:latin typeface="Bahnschrift Light" panose="020B0502040204020203" pitchFamily="34" charset="0"/>
                <a:cs typeface="Arial" pitchFamily="34" charset="0"/>
              </a:rPr>
              <a:t>from an </a:t>
            </a:r>
            <a:r>
              <a:rPr lang="en-US" sz="2000" dirty="0">
                <a:solidFill>
                  <a:srgbClr val="0000FF"/>
                </a:solidFill>
                <a:latin typeface="Bahnschrift Light" panose="020B0502040204020203" pitchFamily="34" charset="0"/>
                <a:cs typeface="Arial" pitchFamily="34" charset="0"/>
              </a:rPr>
              <a:t>adversary could be conducted in order to </a:t>
            </a:r>
            <a:r>
              <a:rPr lang="en-US" sz="2000" dirty="0" smtClean="0">
                <a:solidFill>
                  <a:srgbClr val="0000FF"/>
                </a:solidFill>
                <a:latin typeface="Bahnschrift Light" panose="020B0502040204020203" pitchFamily="34" charset="0"/>
                <a:cs typeface="Arial" pitchFamily="34" charset="0"/>
              </a:rPr>
              <a:t>compromise the </a:t>
            </a:r>
            <a:r>
              <a:rPr lang="en-US" sz="2000" dirty="0">
                <a:solidFill>
                  <a:srgbClr val="0000FF"/>
                </a:solidFill>
                <a:latin typeface="Bahnschrift Light" panose="020B0502040204020203" pitchFamily="34" charset="0"/>
                <a:cs typeface="Arial" pitchFamily="34" charset="0"/>
              </a:rPr>
              <a:t>data or disrupt the data availability from access of </a:t>
            </a:r>
            <a:r>
              <a:rPr lang="en-US" sz="2000" dirty="0" smtClean="0">
                <a:solidFill>
                  <a:srgbClr val="0000FF"/>
                </a:solidFill>
                <a:latin typeface="Bahnschrift Light" panose="020B0502040204020203" pitchFamily="34" charset="0"/>
                <a:cs typeface="Arial" pitchFamily="34" charset="0"/>
              </a:rPr>
              <a:t>an authorized node</a:t>
            </a:r>
            <a:r>
              <a:rPr lang="en-US" sz="2000" dirty="0">
                <a:solidFill>
                  <a:srgbClr val="0000FF"/>
                </a:solidFill>
                <a:latin typeface="Bahnschrift Light" panose="020B0502040204020203" pitchFamily="34" charset="0"/>
                <a:cs typeface="Arial" pitchFamily="34" charset="0"/>
              </a:rPr>
              <a:t>, e.g., </a:t>
            </a:r>
            <a:r>
              <a:rPr lang="en-US" sz="2000" dirty="0" smtClean="0">
                <a:solidFill>
                  <a:srgbClr val="0000FF"/>
                </a:solidFill>
                <a:latin typeface="Bahnschrift Light" panose="020B0502040204020203" pitchFamily="34" charset="0"/>
                <a:cs typeface="Arial" pitchFamily="34" charset="0"/>
              </a:rPr>
              <a:t>Eavesdropping</a:t>
            </a:r>
          </a:p>
          <a:p>
            <a:pPr marL="298450" indent="-285750">
              <a:lnSpc>
                <a:spcPct val="95000"/>
              </a:lnSpc>
              <a:spcBef>
                <a:spcPct val="0"/>
              </a:spcBef>
              <a:buFont typeface="Wingdings" panose="05000000000000000000" pitchFamily="2" charset="2"/>
              <a:buChar char="q"/>
              <a:tabLst>
                <a:tab pos="914400" algn="l"/>
              </a:tabLst>
            </a:pPr>
            <a:r>
              <a:rPr lang="en-US" sz="2000" dirty="0" smtClean="0">
                <a:latin typeface="Bahnschrift Light" panose="020B0502040204020203" pitchFamily="34" charset="0"/>
                <a:cs typeface="Arial" pitchFamily="34" charset="0"/>
              </a:rPr>
              <a:t>A </a:t>
            </a:r>
            <a:r>
              <a:rPr lang="en-US" sz="2000" dirty="0">
                <a:latin typeface="Bahnschrift Light" panose="020B0502040204020203" pitchFamily="34" charset="0"/>
                <a:cs typeface="Arial" pitchFamily="34" charset="0"/>
              </a:rPr>
              <a:t>device could be </a:t>
            </a:r>
            <a:r>
              <a:rPr lang="en-US" sz="2000" dirty="0" smtClean="0">
                <a:latin typeface="Bahnschrift Light" panose="020B0502040204020203" pitchFamily="34" charset="0"/>
                <a:cs typeface="Arial" pitchFamily="34" charset="0"/>
              </a:rPr>
              <a:t>physically seized </a:t>
            </a:r>
            <a:r>
              <a:rPr lang="en-US" sz="2000" dirty="0">
                <a:latin typeface="Bahnschrift Light" panose="020B0502040204020203" pitchFamily="34" charset="0"/>
                <a:cs typeface="Arial" pitchFamily="34" charset="0"/>
              </a:rPr>
              <a:t>or compromised via cyber attacks such that the </a:t>
            </a:r>
            <a:r>
              <a:rPr lang="en-US" sz="2000" dirty="0" smtClean="0">
                <a:latin typeface="Bahnschrift Light" panose="020B0502040204020203" pitchFamily="34" charset="0"/>
                <a:cs typeface="Arial" pitchFamily="34" charset="0"/>
              </a:rPr>
              <a:t>adversary is </a:t>
            </a:r>
            <a:r>
              <a:rPr lang="en-US" sz="2000" dirty="0">
                <a:latin typeface="Bahnschrift Light" panose="020B0502040204020203" pitchFamily="34" charset="0"/>
                <a:cs typeface="Arial" pitchFamily="34" charset="0"/>
              </a:rPr>
              <a:t>able to access all fragments stored in the device.</a:t>
            </a:r>
            <a:endParaRPr lang="en-US" sz="2000" dirty="0" smtClean="0">
              <a:latin typeface="Bahnschrift Light" panose="020B0502040204020203" pitchFamily="34" charset="0"/>
              <a:cs typeface="Arial" pitchFamily="34" charset="0"/>
            </a:endParaRPr>
          </a:p>
          <a:p>
            <a:pPr marL="298450" indent="-285750">
              <a:lnSpc>
                <a:spcPct val="95000"/>
              </a:lnSpc>
              <a:spcBef>
                <a:spcPct val="0"/>
              </a:spcBef>
              <a:buFont typeface="Wingdings" panose="05000000000000000000" pitchFamily="2" charset="2"/>
              <a:buChar char="q"/>
              <a:tabLst>
                <a:tab pos="914400" algn="l"/>
              </a:tabLst>
            </a:pPr>
            <a:r>
              <a:rPr lang="en-US" sz="2000" dirty="0">
                <a:solidFill>
                  <a:srgbClr val="0000FF"/>
                </a:solidFill>
                <a:latin typeface="Bahnschrift Light" panose="020B0502040204020203" pitchFamily="34" charset="0"/>
                <a:cs typeface="Arial" pitchFamily="34" charset="0"/>
              </a:rPr>
              <a:t>An adversary is able to take advantage of a dynamic </a:t>
            </a:r>
            <a:r>
              <a:rPr lang="en-US" sz="2000" dirty="0" smtClean="0">
                <a:solidFill>
                  <a:srgbClr val="0000FF"/>
                </a:solidFill>
                <a:latin typeface="Bahnschrift Light" panose="020B0502040204020203" pitchFamily="34" charset="0"/>
                <a:cs typeface="Arial" pitchFamily="34" charset="0"/>
              </a:rPr>
              <a:t>wireless network </a:t>
            </a:r>
            <a:r>
              <a:rPr lang="en-US" sz="2000" dirty="0">
                <a:solidFill>
                  <a:srgbClr val="0000FF"/>
                </a:solidFill>
                <a:latin typeface="Bahnschrift Light" panose="020B0502040204020203" pitchFamily="34" charset="0"/>
                <a:cs typeface="Arial" pitchFamily="34" charset="0"/>
              </a:rPr>
              <a:t>to perform byzantine distributed data attacks</a:t>
            </a:r>
            <a:r>
              <a:rPr lang="en-US" sz="2000" dirty="0" smtClean="0">
                <a:solidFill>
                  <a:srgbClr val="0000FF"/>
                </a:solidFill>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r>
              <a:rPr lang="en-US" sz="2000" dirty="0" smtClean="0">
                <a:latin typeface="Bahnschrift Light" panose="020B0502040204020203" pitchFamily="34" charset="0"/>
                <a:cs typeface="Arial" pitchFamily="34" charset="0"/>
              </a:rPr>
              <a:t>The </a:t>
            </a:r>
            <a:r>
              <a:rPr lang="en-US" sz="2000" dirty="0">
                <a:latin typeface="Bahnschrift Light" panose="020B0502040204020203" pitchFamily="34" charset="0"/>
                <a:cs typeface="Arial" pitchFamily="34" charset="0"/>
              </a:rPr>
              <a:t>adversary can then act </a:t>
            </a:r>
            <a:r>
              <a:rPr lang="en-US" sz="2000" dirty="0" smtClean="0">
                <a:latin typeface="Bahnschrift Light" panose="020B0502040204020203" pitchFamily="34" charset="0"/>
                <a:cs typeface="Arial" pitchFamily="34" charset="0"/>
              </a:rPr>
              <a:t>as an </a:t>
            </a:r>
            <a:r>
              <a:rPr lang="en-US" sz="2000" dirty="0">
                <a:latin typeface="Bahnschrift Light" panose="020B0502040204020203" pitchFamily="34" charset="0"/>
                <a:cs typeface="Arial" pitchFamily="34" charset="0"/>
              </a:rPr>
              <a:t>intermediate node on the end-to-end path between the </a:t>
            </a:r>
            <a:r>
              <a:rPr lang="en-US" sz="2000" dirty="0" smtClean="0">
                <a:latin typeface="Bahnschrift Light" panose="020B0502040204020203" pitchFamily="34" charset="0"/>
                <a:cs typeface="Arial" pitchFamily="34" charset="0"/>
              </a:rPr>
              <a:t>data source </a:t>
            </a:r>
            <a:r>
              <a:rPr lang="en-US" sz="2000" dirty="0">
                <a:latin typeface="Bahnschrift Light" panose="020B0502040204020203" pitchFamily="34" charset="0"/>
                <a:cs typeface="Arial" pitchFamily="34" charset="0"/>
              </a:rPr>
              <a:t>node and storage node</a:t>
            </a:r>
            <a:r>
              <a:rPr lang="en-US" sz="2000"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r>
              <a:rPr lang="en-US" sz="2000" dirty="0">
                <a:solidFill>
                  <a:srgbClr val="0000FF"/>
                </a:solidFill>
                <a:latin typeface="Bahnschrift Light" panose="020B0502040204020203" pitchFamily="34" charset="0"/>
                <a:cs typeface="Arial" pitchFamily="34" charset="0"/>
              </a:rPr>
              <a:t>As a relay node of the </a:t>
            </a:r>
            <a:r>
              <a:rPr lang="en-US" sz="2000" dirty="0" smtClean="0">
                <a:solidFill>
                  <a:srgbClr val="0000FF"/>
                </a:solidFill>
                <a:latin typeface="Bahnschrift Light" panose="020B0502040204020203" pitchFamily="34" charset="0"/>
                <a:cs typeface="Arial" pitchFamily="34" charset="0"/>
              </a:rPr>
              <a:t>fragments, the </a:t>
            </a:r>
            <a:r>
              <a:rPr lang="en-US" sz="2000" dirty="0">
                <a:solidFill>
                  <a:srgbClr val="0000FF"/>
                </a:solidFill>
                <a:latin typeface="Bahnschrift Light" panose="020B0502040204020203" pitchFamily="34" charset="0"/>
                <a:cs typeface="Arial" pitchFamily="34" charset="0"/>
              </a:rPr>
              <a:t>adversary can hereafter capture, drop, or modify the </a:t>
            </a:r>
            <a:r>
              <a:rPr lang="en-US" sz="2000" dirty="0" smtClean="0">
                <a:solidFill>
                  <a:srgbClr val="0000FF"/>
                </a:solidFill>
                <a:latin typeface="Bahnschrift Light" panose="020B0502040204020203" pitchFamily="34" charset="0"/>
                <a:cs typeface="Arial" pitchFamily="34" charset="0"/>
              </a:rPr>
              <a:t>data fragments </a:t>
            </a:r>
            <a:r>
              <a:rPr lang="en-US" sz="2000" dirty="0">
                <a:solidFill>
                  <a:srgbClr val="0000FF"/>
                </a:solidFill>
                <a:latin typeface="Bahnschrift Light" panose="020B0502040204020203" pitchFamily="34" charset="0"/>
                <a:cs typeface="Arial" pitchFamily="34" charset="0"/>
              </a:rPr>
              <a:t>before delivering them to the next hop towards </a:t>
            </a:r>
            <a:r>
              <a:rPr lang="en-US" sz="2000" dirty="0" smtClean="0">
                <a:solidFill>
                  <a:srgbClr val="0000FF"/>
                </a:solidFill>
                <a:latin typeface="Bahnschrift Light" panose="020B0502040204020203" pitchFamily="34" charset="0"/>
                <a:cs typeface="Arial" pitchFamily="34" charset="0"/>
              </a:rPr>
              <a:t>the destination storage node.</a:t>
            </a:r>
          </a:p>
        </p:txBody>
      </p:sp>
    </p:spTree>
    <p:extLst>
      <p:ext uri="{BB962C8B-B14F-4D97-AF65-F5344CB8AC3E}">
        <p14:creationId xmlns:p14="http://schemas.microsoft.com/office/powerpoint/2010/main" val="1564521098"/>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12</a:t>
            </a:fld>
            <a:endParaRPr lang="en-US"/>
          </a:p>
        </p:txBody>
      </p:sp>
      <p:sp>
        <p:nvSpPr>
          <p:cNvPr id="5" name="Rectangle 4"/>
          <p:cNvSpPr/>
          <p:nvPr/>
        </p:nvSpPr>
        <p:spPr>
          <a:xfrm>
            <a:off x="114130" y="680846"/>
            <a:ext cx="8493801" cy="5632311"/>
          </a:xfrm>
          <a:prstGeom prst="rect">
            <a:avLst/>
          </a:prstGeom>
        </p:spPr>
        <p:txBody>
          <a:bodyPr wrap="square">
            <a:spAutoFit/>
          </a:bodyPr>
          <a:lstStyle/>
          <a:p>
            <a:pPr marL="342900" indent="-342900">
              <a:buFont typeface="Wingdings" panose="05000000000000000000" pitchFamily="2" charset="2"/>
              <a:buChar char="q"/>
            </a:pPr>
            <a:r>
              <a:rPr lang="en-US" sz="2400" dirty="0">
                <a:latin typeface="Bahnschrift Light" panose="020B0502040204020203" pitchFamily="34" charset="0"/>
              </a:rPr>
              <a:t>Experiments are conducted to test NDDS efficiency </a:t>
            </a:r>
            <a:r>
              <a:rPr lang="en-US" sz="2400" dirty="0" smtClean="0">
                <a:latin typeface="Bahnschrift Light" panose="020B0502040204020203" pitchFamily="34" charset="0"/>
              </a:rPr>
              <a:t>implemented in </a:t>
            </a:r>
            <a:r>
              <a:rPr lang="en-US" sz="2400" dirty="0">
                <a:latin typeface="Bahnschrift Light" panose="020B0502040204020203" pitchFamily="34" charset="0"/>
              </a:rPr>
              <a:t>different mobile devices which has limited </a:t>
            </a:r>
            <a:r>
              <a:rPr lang="en-US" sz="2400" dirty="0" smtClean="0">
                <a:latin typeface="Bahnschrift Light" panose="020B0502040204020203" pitchFamily="34" charset="0"/>
              </a:rPr>
              <a:t>computational resources. </a:t>
            </a:r>
          </a:p>
          <a:p>
            <a:pPr marL="342900" indent="-342900">
              <a:buFont typeface="Wingdings" panose="05000000000000000000" pitchFamily="2" charset="2"/>
              <a:buChar char="q"/>
            </a:pPr>
            <a:r>
              <a:rPr lang="en-US" sz="2400" dirty="0" smtClean="0">
                <a:latin typeface="Bahnschrift Light" panose="020B0502040204020203" pitchFamily="34" charset="0"/>
              </a:rPr>
              <a:t>Consider </a:t>
            </a:r>
            <a:r>
              <a:rPr lang="en-US" sz="2400" dirty="0">
                <a:latin typeface="Bahnschrift Light" panose="020B0502040204020203" pitchFamily="34" charset="0"/>
              </a:rPr>
              <a:t>an Arduino equipped with a </a:t>
            </a:r>
            <a:r>
              <a:rPr lang="en-US" sz="2400" dirty="0" smtClean="0">
                <a:latin typeface="Bahnschrift Light" panose="020B0502040204020203" pitchFamily="34" charset="0"/>
              </a:rPr>
              <a:t>8-bit microprocessor </a:t>
            </a:r>
            <a:r>
              <a:rPr lang="en-US" sz="2400" dirty="0">
                <a:latin typeface="Bahnschrift Light" panose="020B0502040204020203" pitchFamily="34" charset="0"/>
              </a:rPr>
              <a:t>of 16 MHz and 32k RAM. </a:t>
            </a:r>
            <a:r>
              <a:rPr lang="en-US" sz="2400" dirty="0" smtClean="0">
                <a:latin typeface="Bahnschrift Light" panose="020B0502040204020203" pitchFamily="34" charset="0"/>
              </a:rPr>
              <a:t>is </a:t>
            </a:r>
            <a:r>
              <a:rPr lang="en-US" sz="2400" dirty="0">
                <a:latin typeface="Bahnschrift Light" panose="020B0502040204020203" pitchFamily="34" charset="0"/>
              </a:rPr>
              <a:t>applied for fragment </a:t>
            </a:r>
            <a:r>
              <a:rPr lang="en-US" sz="2400" dirty="0" smtClean="0">
                <a:latin typeface="Bahnschrift Light" panose="020B0502040204020203" pitchFamily="34" charset="0"/>
              </a:rPr>
              <a:t>encoding. </a:t>
            </a:r>
            <a:r>
              <a:rPr lang="en-US" sz="2400" dirty="0">
                <a:latin typeface="Bahnschrift Light" panose="020B0502040204020203" pitchFamily="34" charset="0"/>
              </a:rPr>
              <a:t>Suppose the data is divided into chunks in size of 64 bytes in sequence and </a:t>
            </a:r>
            <a:r>
              <a:rPr lang="en-US" sz="2400" dirty="0" smtClean="0">
                <a:latin typeface="Bahnschrift Light" panose="020B0502040204020203" pitchFamily="34" charset="0"/>
              </a:rPr>
              <a:t>Division/Conquer.</a:t>
            </a:r>
            <a:r>
              <a:rPr lang="en-US" sz="2400" dirty="0">
                <a:latin typeface="Bahnschrift Light" panose="020B0502040204020203" pitchFamily="34" charset="0"/>
              </a:rPr>
              <a:t> </a:t>
            </a:r>
            <a:endParaRPr lang="en-US" sz="2400" dirty="0" smtClean="0">
              <a:latin typeface="Bahnschrift Light" panose="020B0502040204020203" pitchFamily="34" charset="0"/>
            </a:endParaRPr>
          </a:p>
          <a:p>
            <a:pPr marL="342900" indent="-342900">
              <a:buFont typeface="Wingdings" panose="05000000000000000000" pitchFamily="2" charset="2"/>
              <a:buChar char="q"/>
            </a:pPr>
            <a:r>
              <a:rPr lang="en-US" sz="2400" dirty="0" smtClean="0">
                <a:latin typeface="Bahnschrift Light" panose="020B0502040204020203" pitchFamily="34" charset="0"/>
              </a:rPr>
              <a:t>The </a:t>
            </a:r>
            <a:r>
              <a:rPr lang="en-US" sz="2400" dirty="0">
                <a:latin typeface="Bahnschrift Light" panose="020B0502040204020203" pitchFamily="34" charset="0"/>
              </a:rPr>
              <a:t>total overhead to execute an </a:t>
            </a:r>
            <a:r>
              <a:rPr lang="en-US" sz="2400" dirty="0" smtClean="0">
                <a:latin typeface="Bahnschrift Light" panose="020B0502040204020203" pitchFamily="34" charset="0"/>
              </a:rPr>
              <a:t>AES 128 </a:t>
            </a:r>
            <a:r>
              <a:rPr lang="en-US" sz="2400" dirty="0">
                <a:latin typeface="Bahnschrift Light" panose="020B0502040204020203" pitchFamily="34" charset="0"/>
              </a:rPr>
              <a:t>encryption, decryption, SHA3-512 hash, and verification </a:t>
            </a:r>
            <a:r>
              <a:rPr lang="en-US" sz="2400" dirty="0" smtClean="0">
                <a:latin typeface="Bahnschrift Light" panose="020B0502040204020203" pitchFamily="34" charset="0"/>
              </a:rPr>
              <a:t>of a </a:t>
            </a:r>
            <a:r>
              <a:rPr lang="en-US" sz="2400" dirty="0">
                <a:latin typeface="Bahnschrift Light" panose="020B0502040204020203" pitchFamily="34" charset="0"/>
              </a:rPr>
              <a:t>data chunk is approximately 61.34 </a:t>
            </a:r>
            <a:r>
              <a:rPr lang="en-US" sz="2400" dirty="0" err="1">
                <a:latin typeface="Bahnschrift Light" panose="020B0502040204020203" pitchFamily="34" charset="0"/>
              </a:rPr>
              <a:t>ms</a:t>
            </a:r>
            <a:r>
              <a:rPr lang="en-US" sz="2400" dirty="0">
                <a:latin typeface="Bahnschrift Light" panose="020B0502040204020203" pitchFamily="34" charset="0"/>
              </a:rPr>
              <a:t>, which looks high </a:t>
            </a:r>
            <a:r>
              <a:rPr lang="en-US" sz="2400" dirty="0" smtClean="0">
                <a:latin typeface="Bahnschrift Light" panose="020B0502040204020203" pitchFamily="34" charset="0"/>
              </a:rPr>
              <a:t>due to </a:t>
            </a:r>
            <a:r>
              <a:rPr lang="en-US" sz="2400" dirty="0">
                <a:latin typeface="Bahnschrift Light" panose="020B0502040204020203" pitchFamily="34" charset="0"/>
              </a:rPr>
              <a:t>very low hardware </a:t>
            </a:r>
            <a:r>
              <a:rPr lang="en-US" sz="2400" dirty="0" smtClean="0">
                <a:latin typeface="Bahnschrift Light" panose="020B0502040204020203" pitchFamily="34" charset="0"/>
              </a:rPr>
              <a:t>configuration. </a:t>
            </a:r>
          </a:p>
          <a:p>
            <a:pPr marL="342900" indent="-342900">
              <a:buFont typeface="Wingdings" panose="05000000000000000000" pitchFamily="2" charset="2"/>
              <a:buChar char="q"/>
            </a:pPr>
            <a:r>
              <a:rPr lang="en-US" sz="2400" dirty="0" smtClean="0">
                <a:latin typeface="Bahnschrift Light" panose="020B0502040204020203" pitchFamily="34" charset="0"/>
              </a:rPr>
              <a:t>The </a:t>
            </a:r>
            <a:r>
              <a:rPr lang="en-US" sz="2400" dirty="0">
                <a:latin typeface="Bahnschrift Light" panose="020B0502040204020203" pitchFamily="34" charset="0"/>
              </a:rPr>
              <a:t>overhead is </a:t>
            </a:r>
            <a:r>
              <a:rPr lang="en-US" sz="2400" dirty="0" smtClean="0">
                <a:latin typeface="Bahnschrift Light" panose="020B0502040204020203" pitchFamily="34" charset="0"/>
              </a:rPr>
              <a:t>quickly reduced </a:t>
            </a:r>
            <a:r>
              <a:rPr lang="en-US" sz="2400" dirty="0">
                <a:latin typeface="Bahnschrift Light" panose="020B0502040204020203" pitchFamily="34" charset="0"/>
              </a:rPr>
              <a:t>to 0.329 </a:t>
            </a:r>
            <a:r>
              <a:rPr lang="en-US" sz="2400" dirty="0" err="1">
                <a:latin typeface="Bahnschrift Light" panose="020B0502040204020203" pitchFamily="34" charset="0"/>
              </a:rPr>
              <a:t>ms</a:t>
            </a:r>
            <a:r>
              <a:rPr lang="en-US" sz="2400" dirty="0">
                <a:latin typeface="Bahnschrift Light" panose="020B0502040204020203" pitchFamily="34" charset="0"/>
              </a:rPr>
              <a:t> when the operations are implemented </a:t>
            </a:r>
            <a:r>
              <a:rPr lang="en-US" sz="2400" dirty="0" smtClean="0">
                <a:latin typeface="Bahnschrift Light" panose="020B0502040204020203" pitchFamily="34" charset="0"/>
              </a:rPr>
              <a:t>in a </a:t>
            </a:r>
            <a:r>
              <a:rPr lang="en-US" sz="2400" dirty="0">
                <a:latin typeface="Bahnschrift Light" panose="020B0502040204020203" pitchFamily="34" charset="0"/>
              </a:rPr>
              <a:t>Raspberry Pi configured with a 64-bit microprocessor of </a:t>
            </a:r>
            <a:r>
              <a:rPr lang="en-US" sz="2400" dirty="0" smtClean="0">
                <a:latin typeface="Bahnschrift Light" panose="020B0502040204020203" pitchFamily="34" charset="0"/>
              </a:rPr>
              <a:t>1G MHz </a:t>
            </a:r>
            <a:r>
              <a:rPr lang="en-US" sz="2400" dirty="0">
                <a:latin typeface="Bahnschrift Light" panose="020B0502040204020203" pitchFamily="34" charset="0"/>
              </a:rPr>
              <a:t>and 2GB RAM.</a:t>
            </a:r>
          </a:p>
        </p:txBody>
      </p:sp>
    </p:spTree>
    <p:extLst>
      <p:ext uri="{BB962C8B-B14F-4D97-AF65-F5344CB8AC3E}">
        <p14:creationId xmlns:p14="http://schemas.microsoft.com/office/powerpoint/2010/main" val="278038447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13</a:t>
            </a:fld>
            <a:endParaRPr lang="en-US"/>
          </a:p>
        </p:txBody>
      </p:sp>
      <p:sp>
        <p:nvSpPr>
          <p:cNvPr id="15" name="Rectangle 14"/>
          <p:cNvSpPr/>
          <p:nvPr/>
        </p:nvSpPr>
        <p:spPr>
          <a:xfrm>
            <a:off x="5343969" y="975723"/>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(3,2) means a data file is encoded into 3 fragments and 2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Both the </a:t>
            </a:r>
            <a:r>
              <a:rPr lang="en-US" b="1" dirty="0">
                <a:latin typeface="Bahnschrift Light" panose="020B0502040204020203" pitchFamily="34" charset="0"/>
                <a:cs typeface="Arial" pitchFamily="34" charset="0"/>
              </a:rPr>
              <a:t>encoding and decoding delays increase with </a:t>
            </a:r>
            <a:r>
              <a:rPr lang="en-US" b="1" dirty="0" smtClean="0">
                <a:latin typeface="Bahnschrift Light" panose="020B0502040204020203" pitchFamily="34" charset="0"/>
                <a:cs typeface="Arial" pitchFamily="34" charset="0"/>
              </a:rPr>
              <a:t>the data </a:t>
            </a:r>
            <a:r>
              <a:rPr lang="en-US" b="1" dirty="0">
                <a:latin typeface="Bahnschrift Light" panose="020B0502040204020203" pitchFamily="34" charset="0"/>
                <a:cs typeface="Arial" pitchFamily="34" charset="0"/>
              </a:rPr>
              <a:t>size, e.g., from 1 kb to 1024 kb in the experiment</a:t>
            </a:r>
            <a:r>
              <a:rPr lang="en-US" b="1"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401131" y="946144"/>
            <a:ext cx="5049219" cy="2748005"/>
          </a:xfrm>
          <a:prstGeom prst="rect">
            <a:avLst/>
          </a:prstGeom>
        </p:spPr>
      </p:pic>
      <p:pic>
        <p:nvPicPr>
          <p:cNvPr id="6" name="Picture 5"/>
          <p:cNvPicPr>
            <a:picLocks noChangeAspect="1"/>
          </p:cNvPicPr>
          <p:nvPr/>
        </p:nvPicPr>
        <p:blipFill>
          <a:blip r:embed="rId4"/>
          <a:stretch>
            <a:fillRect/>
          </a:stretch>
        </p:blipFill>
        <p:spPr>
          <a:xfrm>
            <a:off x="3284848" y="3803297"/>
            <a:ext cx="5453768" cy="3135531"/>
          </a:xfrm>
          <a:prstGeom prst="rect">
            <a:avLst/>
          </a:prstGeom>
        </p:spPr>
      </p:pic>
      <p:sp>
        <p:nvSpPr>
          <p:cNvPr id="12" name="Rectangle 11"/>
          <p:cNvSpPr/>
          <p:nvPr/>
        </p:nvSpPr>
        <p:spPr>
          <a:xfrm>
            <a:off x="207036" y="3832877"/>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(4,2</a:t>
            </a:r>
            <a:r>
              <a:rPr lang="en-US" b="1" dirty="0">
                <a:latin typeface="Bahnschrift Light" panose="020B0502040204020203" pitchFamily="34" charset="0"/>
                <a:cs typeface="Arial" pitchFamily="34" charset="0"/>
              </a:rPr>
              <a:t>) means a data file is encoded into </a:t>
            </a:r>
            <a:r>
              <a:rPr lang="en-US" b="1" dirty="0" smtClean="0">
                <a:latin typeface="Bahnschrift Light" panose="020B0502040204020203" pitchFamily="34" charset="0"/>
                <a:cs typeface="Arial" pitchFamily="34" charset="0"/>
              </a:rPr>
              <a:t>4 </a:t>
            </a:r>
            <a:r>
              <a:rPr lang="en-US" b="1" dirty="0">
                <a:latin typeface="Bahnschrift Light" panose="020B0502040204020203" pitchFamily="34" charset="0"/>
                <a:cs typeface="Arial" pitchFamily="34" charset="0"/>
              </a:rPr>
              <a:t>fragments and 2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decoding delay </a:t>
            </a:r>
            <a:r>
              <a:rPr lang="en-US" b="1" dirty="0">
                <a:latin typeface="Bahnschrift Light" panose="020B0502040204020203" pitchFamily="34" charset="0"/>
                <a:cs typeface="Arial" pitchFamily="34" charset="0"/>
              </a:rPr>
              <a:t>is higher than the encoding </a:t>
            </a:r>
            <a:r>
              <a:rPr lang="en-US" b="1" dirty="0" smtClean="0">
                <a:latin typeface="Bahnschrift Light" panose="020B0502040204020203" pitchFamily="34" charset="0"/>
                <a:cs typeface="Arial" pitchFamily="34" charset="0"/>
              </a:rPr>
              <a:t>delay.</a:t>
            </a:r>
            <a:endParaRPr lang="en-US" b="1" dirty="0">
              <a:latin typeface="Bahnschrift Light" panose="020B0502040204020203" pitchFamily="34" charset="0"/>
              <a:cs typeface="Arial" pitchFamily="34" charset="0"/>
            </a:endParaRPr>
          </a:p>
        </p:txBody>
      </p:sp>
    </p:spTree>
    <p:extLst>
      <p:ext uri="{BB962C8B-B14F-4D97-AF65-F5344CB8AC3E}">
        <p14:creationId xmlns:p14="http://schemas.microsoft.com/office/powerpoint/2010/main" val="367625325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8624486"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NDDS </a:t>
            </a:r>
            <a:r>
              <a:rPr lang="en-US" sz="4000" b="1" dirty="0">
                <a:solidFill>
                  <a:schemeClr val="tx1"/>
                </a:solidFill>
                <a:latin typeface="Calibri" panose="020F0502020204030204" pitchFamily="34" charset="0"/>
                <a:cs typeface="Calibri" panose="020F0502020204030204" pitchFamily="34" charset="0"/>
              </a:rPr>
              <a:t>Security Operational Efficiency</a:t>
            </a:r>
          </a:p>
        </p:txBody>
      </p:sp>
      <p:sp>
        <p:nvSpPr>
          <p:cNvPr id="11" name="Slide Number Placeholder 10"/>
          <p:cNvSpPr>
            <a:spLocks noGrp="1"/>
          </p:cNvSpPr>
          <p:nvPr>
            <p:ph type="sldNum" sz="quarter" idx="15"/>
          </p:nvPr>
        </p:nvSpPr>
        <p:spPr/>
        <p:txBody>
          <a:bodyPr/>
          <a:lstStyle/>
          <a:p>
            <a:fld id="{1C8685FC-2A53-4F39-9A4D-F69E62F1D728}" type="slidenum">
              <a:rPr lang="en-US" smtClean="0"/>
              <a:t>14</a:t>
            </a:fld>
            <a:endParaRPr lang="en-US"/>
          </a:p>
        </p:txBody>
      </p:sp>
      <p:sp>
        <p:nvSpPr>
          <p:cNvPr id="15" name="Rectangle 14"/>
          <p:cNvSpPr/>
          <p:nvPr/>
        </p:nvSpPr>
        <p:spPr>
          <a:xfrm>
            <a:off x="5343969" y="975723"/>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(5,3) means a data file is encoded into 5 fragments and 3 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Both the </a:t>
            </a:r>
            <a:r>
              <a:rPr lang="en-US" b="1" dirty="0">
                <a:latin typeface="Bahnschrift Light" panose="020B0502040204020203" pitchFamily="34" charset="0"/>
                <a:cs typeface="Arial" pitchFamily="34" charset="0"/>
              </a:rPr>
              <a:t>encoding and decoding delays increase with </a:t>
            </a:r>
            <a:r>
              <a:rPr lang="en-US" b="1" dirty="0" smtClean="0">
                <a:latin typeface="Bahnschrift Light" panose="020B0502040204020203" pitchFamily="34" charset="0"/>
                <a:cs typeface="Arial" pitchFamily="34" charset="0"/>
              </a:rPr>
              <a:t>the data </a:t>
            </a:r>
            <a:r>
              <a:rPr lang="en-US" b="1" dirty="0">
                <a:latin typeface="Bahnschrift Light" panose="020B0502040204020203" pitchFamily="34" charset="0"/>
                <a:cs typeface="Arial" pitchFamily="34" charset="0"/>
              </a:rPr>
              <a:t>size, e.g., from 1 kb to 1024 kb in the experiment</a:t>
            </a:r>
            <a:r>
              <a:rPr lang="en-US" b="1" dirty="0" smtClean="0">
                <a:latin typeface="Bahnschrift Light" panose="020B0502040204020203" pitchFamily="34" charset="0"/>
                <a:cs typeface="Arial" pitchFamily="34" charset="0"/>
              </a:rPr>
              <a:t>.</a:t>
            </a:r>
          </a:p>
          <a:p>
            <a:pPr marL="298450" indent="-285750">
              <a:lnSpc>
                <a:spcPct val="95000"/>
              </a:lnSpc>
              <a:spcBef>
                <a:spcPct val="0"/>
              </a:spcBef>
              <a:buFont typeface="Wingdings" panose="05000000000000000000" pitchFamily="2" charset="2"/>
              <a:buChar char="q"/>
              <a:tabLst>
                <a:tab pos="914400" algn="l"/>
              </a:tabLst>
            </a:pPr>
            <a:endParaRPr lang="en-US" dirty="0" smtClean="0">
              <a:latin typeface="Bahnschrift Light" panose="020B0502040204020203" pitchFamily="34" charset="0"/>
              <a:cs typeface="Arial" pitchFamily="34" charset="0"/>
            </a:endParaRPr>
          </a:p>
        </p:txBody>
      </p:sp>
      <p:sp>
        <p:nvSpPr>
          <p:cNvPr id="12" name="Rectangle 11"/>
          <p:cNvSpPr/>
          <p:nvPr/>
        </p:nvSpPr>
        <p:spPr>
          <a:xfrm>
            <a:off x="207036" y="3832877"/>
            <a:ext cx="3313502" cy="2688846"/>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(5,4) </a:t>
            </a:r>
            <a:r>
              <a:rPr lang="en-US" b="1" dirty="0">
                <a:latin typeface="Bahnschrift Light" panose="020B0502040204020203" pitchFamily="34" charset="0"/>
                <a:cs typeface="Arial" pitchFamily="34" charset="0"/>
              </a:rPr>
              <a:t>means a data file is encoded into 5</a:t>
            </a:r>
            <a:r>
              <a:rPr lang="en-US" b="1" dirty="0" smtClean="0">
                <a:latin typeface="Bahnschrift Light" panose="020B0502040204020203" pitchFamily="34" charset="0"/>
                <a:cs typeface="Arial" pitchFamily="34" charset="0"/>
              </a:rPr>
              <a:t> </a:t>
            </a:r>
            <a:r>
              <a:rPr lang="en-US" b="1" dirty="0">
                <a:latin typeface="Bahnschrift Light" panose="020B0502040204020203" pitchFamily="34" charset="0"/>
                <a:cs typeface="Arial" pitchFamily="34" charset="0"/>
              </a:rPr>
              <a:t>fragments and </a:t>
            </a:r>
            <a:r>
              <a:rPr lang="en-US" b="1" dirty="0" smtClean="0">
                <a:latin typeface="Bahnschrift Light" panose="020B0502040204020203" pitchFamily="34" charset="0"/>
                <a:cs typeface="Arial" pitchFamily="34" charset="0"/>
              </a:rPr>
              <a:t>4 </a:t>
            </a:r>
            <a:r>
              <a:rPr lang="en-US" b="1" dirty="0">
                <a:latin typeface="Bahnschrift Light" panose="020B0502040204020203" pitchFamily="34" charset="0"/>
                <a:cs typeface="Arial" pitchFamily="34" charset="0"/>
              </a:rPr>
              <a:t>fragments among them allow the recovery of original data.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decoding delay increases with the number of required fragments to recovery the data, e.g., 3 in Fig. 6 and 4 in Fig.7. </a:t>
            </a:r>
            <a:endParaRPr lang="en-US" b="1" dirty="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34349" y="828701"/>
            <a:ext cx="4785162" cy="2905439"/>
          </a:xfrm>
          <a:prstGeom prst="rect">
            <a:avLst/>
          </a:prstGeom>
        </p:spPr>
      </p:pic>
      <p:pic>
        <p:nvPicPr>
          <p:cNvPr id="5" name="Picture 4"/>
          <p:cNvPicPr>
            <a:picLocks noChangeAspect="1"/>
          </p:cNvPicPr>
          <p:nvPr/>
        </p:nvPicPr>
        <p:blipFill>
          <a:blip r:embed="rId4"/>
          <a:stretch>
            <a:fillRect/>
          </a:stretch>
        </p:blipFill>
        <p:spPr>
          <a:xfrm>
            <a:off x="3469874" y="3734140"/>
            <a:ext cx="5187597" cy="3062734"/>
          </a:xfrm>
          <a:prstGeom prst="rect">
            <a:avLst/>
          </a:prstGeom>
        </p:spPr>
      </p:pic>
    </p:spTree>
    <p:extLst>
      <p:ext uri="{BB962C8B-B14F-4D97-AF65-F5344CB8AC3E}">
        <p14:creationId xmlns:p14="http://schemas.microsoft.com/office/powerpoint/2010/main" val="438596529"/>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5"/>
          </p:nvPr>
        </p:nvSpPr>
        <p:spPr/>
        <p:txBody>
          <a:bodyPr/>
          <a:lstStyle/>
          <a:p>
            <a:fld id="{1C8685FC-2A53-4F39-9A4D-F69E62F1D728}" type="slidenum">
              <a:rPr lang="en-US" smtClean="0"/>
              <a:t>15</a:t>
            </a:fld>
            <a:endParaRPr lang="en-US"/>
          </a:p>
        </p:txBody>
      </p:sp>
      <p:sp>
        <p:nvSpPr>
          <p:cNvPr id="10" name="Title 1"/>
          <p:cNvSpPr txBox="1">
            <a:spLocks/>
          </p:cNvSpPr>
          <p:nvPr/>
        </p:nvSpPr>
        <p:spPr>
          <a:xfrm>
            <a:off x="1650703" y="3838289"/>
            <a:ext cx="5604266" cy="954458"/>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4000" b="1" dirty="0" smtClean="0">
                <a:solidFill>
                  <a:schemeClr val="tx1"/>
                </a:solidFill>
                <a:latin typeface="Calibri" panose="020F0502020204030204" pitchFamily="34" charset="0"/>
                <a:cs typeface="Calibri" panose="020F0502020204030204" pitchFamily="34" charset="0"/>
              </a:rPr>
              <a:t>Thank you!</a:t>
            </a:r>
          </a:p>
          <a:p>
            <a:endParaRPr lang="en-US" sz="4000" b="1" dirty="0" smtClean="0">
              <a:solidFill>
                <a:schemeClr val="tx1"/>
              </a:solidFill>
              <a:latin typeface="Calibri" panose="020F0502020204030204" pitchFamily="34" charset="0"/>
              <a:cs typeface="Calibri" panose="020F0502020204030204" pitchFamily="34" charset="0"/>
            </a:endParaRPr>
          </a:p>
          <a:p>
            <a:r>
              <a:rPr lang="en-US" sz="4000" b="1" dirty="0" smtClean="0">
                <a:solidFill>
                  <a:schemeClr val="tx1"/>
                </a:solidFill>
                <a:latin typeface="Calibri" panose="020F0502020204030204" pitchFamily="34" charset="0"/>
                <a:cs typeface="Calibri" panose="020F0502020204030204" pitchFamily="34" charset="0"/>
              </a:rPr>
              <a:t>Visit us:</a:t>
            </a:r>
          </a:p>
          <a:p>
            <a:r>
              <a:rPr lang="en-US" sz="4000" b="1" dirty="0" smtClean="0">
                <a:solidFill>
                  <a:schemeClr val="tx1"/>
                </a:solidFill>
                <a:latin typeface="Calibri" panose="020F0502020204030204" pitchFamily="34" charset="0"/>
                <a:cs typeface="Calibri" panose="020F0502020204030204" pitchFamily="34" charset="0"/>
                <a:hlinkClick r:id="rId3"/>
              </a:rPr>
              <a:t>https</a:t>
            </a:r>
            <a:r>
              <a:rPr lang="en-US" sz="4000" b="1" dirty="0">
                <a:solidFill>
                  <a:schemeClr val="tx1"/>
                </a:solidFill>
                <a:latin typeface="Calibri" panose="020F0502020204030204" pitchFamily="34" charset="0"/>
                <a:cs typeface="Calibri" panose="020F0502020204030204" pitchFamily="34" charset="0"/>
                <a:hlinkClick r:id="rId3"/>
              </a:rPr>
              <a:t>://derock.dev</a:t>
            </a:r>
            <a:r>
              <a:rPr lang="en-US" sz="4000" b="1" dirty="0" smtClean="0">
                <a:solidFill>
                  <a:schemeClr val="tx1"/>
                </a:solidFill>
                <a:latin typeface="Calibri" panose="020F0502020204030204" pitchFamily="34" charset="0"/>
                <a:cs typeface="Calibri" panose="020F0502020204030204" pitchFamily="34" charset="0"/>
                <a:hlinkClick r:id="rId3"/>
              </a:rPr>
              <a:t>/</a:t>
            </a:r>
            <a:endParaRPr lang="en-US" sz="4000" b="1" dirty="0" smtClean="0">
              <a:solidFill>
                <a:schemeClr val="tx1"/>
              </a:solidFill>
              <a:latin typeface="Calibri" panose="020F0502020204030204" pitchFamily="34" charset="0"/>
              <a:cs typeface="Calibri" panose="020F0502020204030204" pitchFamily="34" charset="0"/>
            </a:endParaRPr>
          </a:p>
          <a:p>
            <a:r>
              <a:rPr lang="en-US" sz="4000" b="1" dirty="0">
                <a:solidFill>
                  <a:schemeClr val="tx1"/>
                </a:solidFill>
                <a:latin typeface="Calibri" panose="020F0502020204030204" pitchFamily="34" charset="0"/>
                <a:cs typeface="Calibri" panose="020F0502020204030204" pitchFamily="34" charset="0"/>
                <a:hlinkClick r:id="rId4"/>
              </a:rPr>
              <a:t>https://poroscout.gg</a:t>
            </a:r>
            <a:r>
              <a:rPr lang="en-US" sz="4000" b="1" dirty="0" smtClean="0">
                <a:solidFill>
                  <a:schemeClr val="tx1"/>
                </a:solidFill>
                <a:latin typeface="Calibri" panose="020F0502020204030204" pitchFamily="34" charset="0"/>
                <a:cs typeface="Calibri" panose="020F0502020204030204" pitchFamily="34" charset="0"/>
                <a:hlinkClick r:id="rId4"/>
              </a:rPr>
              <a:t>/</a:t>
            </a:r>
            <a:endParaRPr lang="en-US" sz="4000" b="1" dirty="0" smtClean="0">
              <a:solidFill>
                <a:schemeClr val="tx1"/>
              </a:solidFill>
              <a:latin typeface="Calibri" panose="020F0502020204030204" pitchFamily="34" charset="0"/>
              <a:cs typeface="Calibri" panose="020F0502020204030204" pitchFamily="34" charset="0"/>
            </a:endParaRPr>
          </a:p>
          <a:p>
            <a:endParaRPr lang="en-US" sz="4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032347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The Problem</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2</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solidFill>
                  <a:srgbClr val="0000FF"/>
                </a:solidFill>
                <a:latin typeface="Bahnschrift Light" panose="020B0502040204020203" pitchFamily="34" charset="0"/>
                <a:cs typeface="Arial" pitchFamily="34" charset="0"/>
              </a:rPr>
              <a:t>Cloud Data Storing</a:t>
            </a:r>
            <a:r>
              <a:rPr lang="en-US" sz="2200" b="1" dirty="0" smtClean="0">
                <a:latin typeface="Bahnschrift Light" panose="020B0502040204020203" pitchFamily="34" charset="0"/>
                <a:cs typeface="Arial" pitchFamily="34" charset="0"/>
              </a:rPr>
              <a:t>: The </a:t>
            </a:r>
            <a:r>
              <a:rPr lang="en-US" sz="2200" b="1" dirty="0">
                <a:latin typeface="Bahnschrift Light" panose="020B0502040204020203" pitchFamily="34" charset="0"/>
                <a:cs typeface="Arial" pitchFamily="34" charset="0"/>
              </a:rPr>
              <a:t>data are stored locally in a device at the data owner or remotely at an authorized cloud through the </a:t>
            </a:r>
            <a:r>
              <a:rPr lang="en-US" sz="2200" b="1" dirty="0" smtClean="0">
                <a:latin typeface="Bahnschrift Light" panose="020B0502040204020203" pitchFamily="34" charset="0"/>
                <a:cs typeface="Arial" pitchFamily="34" charset="0"/>
              </a:rPr>
              <a:t>Internet.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Remote Data Storing: </a:t>
            </a:r>
            <a:r>
              <a:rPr lang="en-US" sz="2200" b="1" dirty="0" smtClean="0">
                <a:latin typeface="Bahnschrift Light" panose="020B0502040204020203" pitchFamily="34" charset="0"/>
                <a:cs typeface="Arial" pitchFamily="34" charset="0"/>
              </a:rPr>
              <a:t>The data are stored remotely in device till the data are synchronized into the Cloud, e.g., </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Sensors </a:t>
            </a:r>
            <a:r>
              <a:rPr lang="en-US" dirty="0">
                <a:latin typeface="Bahnschrift Light" panose="020B0502040204020203" pitchFamily="34" charset="0"/>
                <a:cs typeface="Arial" pitchFamily="34" charset="0"/>
              </a:rPr>
              <a:t>are deployed in a harsh </a:t>
            </a:r>
            <a:r>
              <a:rPr lang="en-US" dirty="0" smtClean="0">
                <a:latin typeface="Bahnschrift Light" panose="020B0502040204020203" pitchFamily="34" charset="0"/>
                <a:cs typeface="Arial" pitchFamily="34" charset="0"/>
              </a:rPr>
              <a:t>or hostile </a:t>
            </a:r>
            <a:r>
              <a:rPr lang="en-US" dirty="0">
                <a:latin typeface="Bahnschrift Light" panose="020B0502040204020203" pitchFamily="34" charset="0"/>
                <a:cs typeface="Arial" pitchFamily="34" charset="0"/>
              </a:rPr>
              <a:t>environment with limited or even no global </a:t>
            </a:r>
            <a:r>
              <a:rPr lang="en-US" dirty="0" smtClean="0">
                <a:latin typeface="Bahnschrift Light" panose="020B0502040204020203" pitchFamily="34" charset="0"/>
                <a:cs typeface="Arial" pitchFamily="34" charset="0"/>
              </a:rPr>
              <a:t>Internet connectivity, </a:t>
            </a:r>
            <a:r>
              <a:rPr lang="en-US" dirty="0">
                <a:latin typeface="Bahnschrift Light" panose="020B0502040204020203" pitchFamily="34" charset="0"/>
                <a:cs typeface="Arial" pitchFamily="34" charset="0"/>
              </a:rPr>
              <a:t>e.g., a drone swarm</a:t>
            </a:r>
            <a:r>
              <a:rPr lang="en-US" dirty="0" smtClean="0">
                <a:latin typeface="Bahnschrift Light" panose="020B0502040204020203" pitchFamily="34" charset="0"/>
                <a:cs typeface="Arial" pitchFamily="34" charset="0"/>
              </a:rPr>
              <a:t>. </a:t>
            </a:r>
            <a:endParaRPr lang="en-US" dirty="0">
              <a:latin typeface="Bahnschrift Light" panose="020B0502040204020203" pitchFamily="34" charset="0"/>
              <a:cs typeface="Arial" pitchFamily="34" charset="0"/>
            </a:endParaRPr>
          </a:p>
        </p:txBody>
      </p:sp>
      <p:pic>
        <p:nvPicPr>
          <p:cNvPr id="12" name="Picture 11"/>
          <p:cNvPicPr>
            <a:picLocks noChangeAspect="1"/>
          </p:cNvPicPr>
          <p:nvPr/>
        </p:nvPicPr>
        <p:blipFill>
          <a:blip r:embed="rId3"/>
          <a:stretch>
            <a:fillRect/>
          </a:stretch>
        </p:blipFill>
        <p:spPr>
          <a:xfrm>
            <a:off x="5778193" y="3048849"/>
            <a:ext cx="2978444" cy="3279374"/>
          </a:xfrm>
          <a:prstGeom prst="rect">
            <a:avLst/>
          </a:prstGeom>
        </p:spPr>
      </p:pic>
      <p:sp>
        <p:nvSpPr>
          <p:cNvPr id="13" name="Rectangle 12"/>
          <p:cNvSpPr/>
          <p:nvPr/>
        </p:nvSpPr>
        <p:spPr>
          <a:xfrm>
            <a:off x="6317825" y="6328223"/>
            <a:ext cx="2008307" cy="369332"/>
          </a:xfrm>
          <a:prstGeom prst="rect">
            <a:avLst/>
          </a:prstGeom>
        </p:spPr>
        <p:txBody>
          <a:bodyPr wrap="none">
            <a:spAutoFit/>
          </a:bodyPr>
          <a:lstStyle/>
          <a:p>
            <a:r>
              <a:rPr lang="en-US" b="1" dirty="0" smtClean="0">
                <a:latin typeface="Calibri" panose="020F0502020204030204" pitchFamily="34" charset="0"/>
                <a:cs typeface="Calibri" panose="020F0502020204030204" pitchFamily="34" charset="0"/>
              </a:rPr>
              <a:t>Remote operations</a:t>
            </a:r>
            <a:endParaRPr lang="en-US" b="1" dirty="0">
              <a:latin typeface="Calibri" panose="020F0502020204030204" pitchFamily="34" charset="0"/>
              <a:cs typeface="Calibri" panose="020F0502020204030204" pitchFamily="34" charset="0"/>
            </a:endParaRPr>
          </a:p>
        </p:txBody>
      </p:sp>
      <p:sp>
        <p:nvSpPr>
          <p:cNvPr id="14" name="Rectangle 13"/>
          <p:cNvSpPr/>
          <p:nvPr/>
        </p:nvSpPr>
        <p:spPr>
          <a:xfrm>
            <a:off x="114130" y="2968114"/>
            <a:ext cx="5543891" cy="1144929"/>
          </a:xfrm>
          <a:prstGeom prst="rect">
            <a:avLst/>
          </a:prstGeom>
        </p:spPr>
        <p:txBody>
          <a:bodyPr wrap="square">
            <a:spAutoFit/>
          </a:bodyPr>
          <a:lstStyle/>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a:t>
            </a:r>
            <a:r>
              <a:rPr lang="en-US" dirty="0">
                <a:latin typeface="Bahnschrift Light" panose="020B0502040204020203" pitchFamily="34" charset="0"/>
                <a:cs typeface="Arial" pitchFamily="34" charset="0"/>
              </a:rPr>
              <a:t>robotic mobile network while a group of </a:t>
            </a:r>
            <a:r>
              <a:rPr lang="en-US" dirty="0" smtClean="0">
                <a:latin typeface="Bahnschrift Light" panose="020B0502040204020203" pitchFamily="34" charset="0"/>
                <a:cs typeface="Arial" pitchFamily="34" charset="0"/>
              </a:rPr>
              <a:t>robotics are </a:t>
            </a:r>
            <a:r>
              <a:rPr lang="en-US" dirty="0">
                <a:latin typeface="Bahnschrift Light" panose="020B0502040204020203" pitchFamily="34" charset="0"/>
                <a:cs typeface="Arial" pitchFamily="34" charset="0"/>
              </a:rPr>
              <a:t>deployed in an area in order to accomplish a </a:t>
            </a:r>
            <a:r>
              <a:rPr lang="en-US" dirty="0" smtClean="0">
                <a:latin typeface="Bahnschrift Light" panose="020B0502040204020203" pitchFamily="34" charset="0"/>
                <a:cs typeface="Arial" pitchFamily="34" charset="0"/>
              </a:rPr>
              <a:t>mission in </a:t>
            </a:r>
            <a:r>
              <a:rPr lang="en-US" dirty="0">
                <a:latin typeface="Bahnschrift Light" panose="020B0502040204020203" pitchFamily="34" charset="0"/>
                <a:cs typeface="Arial" pitchFamily="34" charset="0"/>
              </a:rPr>
              <a:t>a hostile environment, e.g., land mine </a:t>
            </a:r>
            <a:r>
              <a:rPr lang="en-US" dirty="0" smtClean="0">
                <a:latin typeface="Bahnschrift Light" panose="020B0502040204020203" pitchFamily="34" charset="0"/>
                <a:cs typeface="Arial" pitchFamily="34" charset="0"/>
              </a:rPr>
              <a:t>surveillance</a:t>
            </a:r>
            <a:endParaRPr lang="en-US" dirty="0">
              <a:latin typeface="Bahnschrift Light" panose="020B0502040204020203" pitchFamily="34" charset="0"/>
              <a:cs typeface="Arial" pitchFamily="34" charset="0"/>
            </a:endParaRPr>
          </a:p>
        </p:txBody>
      </p:sp>
      <p:sp>
        <p:nvSpPr>
          <p:cNvPr id="15" name="Rectangle 14"/>
          <p:cNvSpPr/>
          <p:nvPr/>
        </p:nvSpPr>
        <p:spPr>
          <a:xfrm>
            <a:off x="96109" y="4113043"/>
            <a:ext cx="5940152" cy="2809353"/>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400" b="1" dirty="0" smtClean="0">
                <a:solidFill>
                  <a:srgbClr val="0000CC"/>
                </a:solidFill>
                <a:latin typeface="Bahnschrift Light" panose="020B0502040204020203" pitchFamily="34" charset="0"/>
                <a:cs typeface="Arial" pitchFamily="34" charset="0"/>
              </a:rPr>
              <a:t>Applications in a need of remote data storing:</a:t>
            </a:r>
            <a:endParaRPr lang="en-US" b="1" dirty="0" smtClean="0">
              <a:solidFill>
                <a:srgbClr val="0000CC"/>
              </a:solidFill>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sensing</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Remote operations</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Environment surveillance</a:t>
            </a:r>
            <a:endParaRPr lang="en-US" dirty="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DoD mission operations, e.g., Land </a:t>
            </a:r>
            <a:r>
              <a:rPr lang="en-US" dirty="0">
                <a:latin typeface="Bahnschrift Light" panose="020B0502040204020203" pitchFamily="34" charset="0"/>
                <a:cs typeface="Arial" pitchFamily="34" charset="0"/>
              </a:rPr>
              <a:t>mine </a:t>
            </a:r>
            <a:r>
              <a:rPr lang="en-US" dirty="0" smtClean="0">
                <a:latin typeface="Bahnschrift Light" panose="020B0502040204020203" pitchFamily="34" charset="0"/>
                <a:cs typeface="Arial" pitchFamily="34" charset="0"/>
              </a:rPr>
              <a:t>surveillance</a:t>
            </a:r>
          </a:p>
        </p:txBody>
      </p:sp>
    </p:spTree>
    <p:extLst>
      <p:ext uri="{BB962C8B-B14F-4D97-AF65-F5344CB8AC3E}">
        <p14:creationId xmlns:p14="http://schemas.microsoft.com/office/powerpoint/2010/main" val="20974683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Remote Data Storing Security</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3</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It </a:t>
            </a:r>
            <a:r>
              <a:rPr lang="en-US" sz="2200" b="1" dirty="0">
                <a:latin typeface="Bahnschrift Light" panose="020B0502040204020203" pitchFamily="34" charset="0"/>
                <a:cs typeface="Arial" pitchFamily="34" charset="0"/>
              </a:rPr>
              <a:t>is problematic to assume </a:t>
            </a:r>
            <a:r>
              <a:rPr lang="en-US" sz="2200" b="1" dirty="0" smtClean="0">
                <a:latin typeface="Bahnschrift Light" panose="020B0502040204020203" pitchFamily="34" charset="0"/>
                <a:cs typeface="Arial" pitchFamily="34" charset="0"/>
              </a:rPr>
              <a:t>the robotics/drones or other devices </a:t>
            </a:r>
            <a:r>
              <a:rPr lang="en-US" sz="2200" b="1" dirty="0">
                <a:latin typeface="Bahnschrift Light" panose="020B0502040204020203" pitchFamily="34" charset="0"/>
                <a:cs typeface="Arial" pitchFamily="34" charset="0"/>
              </a:rPr>
              <a:t>in the </a:t>
            </a:r>
            <a:r>
              <a:rPr lang="en-US" sz="2200" b="1" dirty="0" smtClean="0">
                <a:latin typeface="Bahnschrift Light" panose="020B0502040204020203" pitchFamily="34" charset="0"/>
                <a:cs typeface="Arial" pitchFamily="34" charset="0"/>
              </a:rPr>
              <a:t>hostile environment </a:t>
            </a:r>
            <a:r>
              <a:rPr lang="en-US" sz="2200" b="1" dirty="0">
                <a:latin typeface="Bahnschrift Light" panose="020B0502040204020203" pitchFamily="34" charset="0"/>
                <a:cs typeface="Arial" pitchFamily="34" charset="0"/>
              </a:rPr>
              <a:t>are always secured or </a:t>
            </a:r>
            <a:r>
              <a:rPr lang="en-US" sz="2200" b="1" dirty="0" smtClean="0">
                <a:latin typeface="Bahnschrift Light" panose="020B0502040204020203" pitchFamily="34" charset="0"/>
                <a:cs typeface="Arial" pitchFamily="34" charset="0"/>
              </a:rPr>
              <a:t>trustable.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The data could </a:t>
            </a:r>
            <a:r>
              <a:rPr lang="en-US" sz="2200" b="1" dirty="0" smtClean="0">
                <a:solidFill>
                  <a:srgbClr val="0000CC"/>
                </a:solidFill>
                <a:latin typeface="Bahnschrift Light" panose="020B0502040204020203" pitchFamily="34" charset="0"/>
                <a:cs typeface="Arial" pitchFamily="34" charset="0"/>
              </a:rPr>
              <a:t>be accessed</a:t>
            </a:r>
            <a:r>
              <a:rPr lang="en-US" sz="2200" b="1" dirty="0">
                <a:solidFill>
                  <a:srgbClr val="0000CC"/>
                </a:solidFill>
                <a:latin typeface="Bahnschrift Light" panose="020B0502040204020203" pitchFamily="34" charset="0"/>
                <a:cs typeface="Arial" pitchFamily="34" charset="0"/>
              </a:rPr>
              <a:t>, breached, and/or disclosed when the </a:t>
            </a:r>
            <a:r>
              <a:rPr lang="en-US" sz="2200" b="1" dirty="0" smtClean="0">
                <a:solidFill>
                  <a:srgbClr val="0000CC"/>
                </a:solidFill>
                <a:latin typeface="Bahnschrift Light" panose="020B0502040204020203" pitchFamily="34" charset="0"/>
                <a:cs typeface="Arial" pitchFamily="34" charset="0"/>
              </a:rPr>
              <a:t>trustworthiness of </a:t>
            </a:r>
            <a:r>
              <a:rPr lang="en-US" sz="2200" b="1" dirty="0">
                <a:solidFill>
                  <a:srgbClr val="0000CC"/>
                </a:solidFill>
                <a:latin typeface="Bahnschrift Light" panose="020B0502040204020203" pitchFamily="34" charset="0"/>
                <a:cs typeface="Arial" pitchFamily="34" charset="0"/>
              </a:rPr>
              <a:t>the devices is infringed</a:t>
            </a:r>
            <a:r>
              <a:rPr lang="en-US" sz="2200" b="1" dirty="0" smtClean="0">
                <a:solidFill>
                  <a:srgbClr val="0000CC"/>
                </a:solidFill>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confidentiality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authenticity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integrity</a:t>
            </a: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redundancy. </a:t>
            </a:r>
            <a:endParaRPr lang="en-US" dirty="0">
              <a:latin typeface="Bahnschrift Light" panose="020B0502040204020203" pitchFamily="34" charset="0"/>
              <a:cs typeface="Arial" pitchFamily="34" charset="0"/>
            </a:endParaRPr>
          </a:p>
        </p:txBody>
      </p:sp>
      <p:sp>
        <p:nvSpPr>
          <p:cNvPr id="15" name="Rectangle 14"/>
          <p:cNvSpPr/>
          <p:nvPr/>
        </p:nvSpPr>
        <p:spPr>
          <a:xfrm>
            <a:off x="-63806" y="3276918"/>
            <a:ext cx="5625298" cy="226990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000" b="1" dirty="0">
                <a:solidFill>
                  <a:srgbClr val="0000CC"/>
                </a:solidFill>
                <a:latin typeface="Bahnschrift Light" panose="020B0502040204020203" pitchFamily="34" charset="0"/>
                <a:cs typeface="Arial" pitchFamily="34" charset="0"/>
              </a:rPr>
              <a:t>Traditional data </a:t>
            </a:r>
            <a:r>
              <a:rPr lang="en-US" sz="2000" b="1" dirty="0" smtClean="0">
                <a:solidFill>
                  <a:srgbClr val="0000CC"/>
                </a:solidFill>
                <a:latin typeface="Bahnschrift Light" panose="020B0502040204020203" pitchFamily="34" charset="0"/>
                <a:cs typeface="Arial" pitchFamily="34" charset="0"/>
              </a:rPr>
              <a:t>storage cannot be used for remote data storing security, due to limited or intermittent or no Internet connectivity and big data generated by sensors.</a:t>
            </a:r>
          </a:p>
          <a:p>
            <a:pPr marL="298450" indent="-285750">
              <a:lnSpc>
                <a:spcPct val="95000"/>
              </a:lnSpc>
              <a:spcBef>
                <a:spcPct val="0"/>
              </a:spcBef>
              <a:buFont typeface="Wingdings" pitchFamily="2" charset="2"/>
              <a:buChar char="q"/>
              <a:tabLst>
                <a:tab pos="914400" algn="l"/>
              </a:tabLst>
            </a:pPr>
            <a:r>
              <a:rPr lang="en-US" sz="2000" b="1" dirty="0" smtClean="0">
                <a:latin typeface="Bahnschrift Light" panose="020B0502040204020203" pitchFamily="34" charset="0"/>
                <a:cs typeface="Arial" pitchFamily="34" charset="0"/>
              </a:rPr>
              <a:t> Security Requirements:</a:t>
            </a:r>
          </a:p>
          <a:p>
            <a:pPr marL="755650" lvl="1" indent="-285750">
              <a:lnSpc>
                <a:spcPct val="95000"/>
              </a:lnSpc>
              <a:spcBef>
                <a:spcPct val="0"/>
              </a:spcBef>
              <a:buFont typeface="Wingdings" pitchFamily="2" charset="2"/>
              <a:buChar char="v"/>
              <a:tabLst>
                <a:tab pos="914400" algn="l"/>
              </a:tabLst>
            </a:pPr>
            <a:r>
              <a:rPr lang="en-US" dirty="0">
                <a:latin typeface="Bahnschrift Light" panose="020B0502040204020203" pitchFamily="34" charset="0"/>
                <a:cs typeface="Arial" pitchFamily="34" charset="0"/>
              </a:rPr>
              <a:t>Data protection against Loss: the data are maintained even </a:t>
            </a:r>
            <a:r>
              <a:rPr lang="en-US" dirty="0" smtClean="0">
                <a:latin typeface="Bahnschrift Light" panose="020B0502040204020203" pitchFamily="34" charset="0"/>
                <a:cs typeface="Arial" pitchFamily="34" charset="0"/>
              </a:rPr>
              <a:t>if data </a:t>
            </a:r>
            <a:r>
              <a:rPr lang="en-US" dirty="0">
                <a:latin typeface="Bahnschrift Light" panose="020B0502040204020203" pitchFamily="34" charset="0"/>
                <a:cs typeface="Arial" pitchFamily="34" charset="0"/>
              </a:rPr>
              <a:t>loss occurs at one or more storing nodes.</a:t>
            </a:r>
            <a:endParaRPr lang="en-US" dirty="0" smtClean="0">
              <a:latin typeface="Bahnschrift Light" panose="020B0502040204020203" pitchFamily="34" charset="0"/>
              <a:cs typeface="Arial" pitchFamily="34" charset="0"/>
            </a:endParaRPr>
          </a:p>
          <a:p>
            <a:pPr marL="12700">
              <a:lnSpc>
                <a:spcPct val="95000"/>
              </a:lnSpc>
              <a:spcBef>
                <a:spcPct val="0"/>
              </a:spcBef>
              <a:tabLst>
                <a:tab pos="914400" algn="l"/>
              </a:tabLst>
            </a:pPr>
            <a:endParaRPr lang="en-US" sz="2000" b="1" dirty="0" smtClean="0">
              <a:solidFill>
                <a:srgbClr val="0000CC"/>
              </a:solidFill>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5738241" y="2264332"/>
            <a:ext cx="3000375" cy="2505075"/>
          </a:xfrm>
          <a:prstGeom prst="rect">
            <a:avLst/>
          </a:prstGeom>
        </p:spPr>
      </p:pic>
      <p:sp>
        <p:nvSpPr>
          <p:cNvPr id="16" name="Rectangle 15"/>
          <p:cNvSpPr/>
          <p:nvPr/>
        </p:nvSpPr>
        <p:spPr>
          <a:xfrm>
            <a:off x="6335876" y="4699784"/>
            <a:ext cx="2491708" cy="369332"/>
          </a:xfrm>
          <a:prstGeom prst="rect">
            <a:avLst/>
          </a:prstGeom>
        </p:spPr>
        <p:txBody>
          <a:bodyPr wrap="none">
            <a:spAutoFit/>
          </a:bodyPr>
          <a:lstStyle/>
          <a:p>
            <a:r>
              <a:rPr lang="en-US" b="1" dirty="0" smtClean="0">
                <a:latin typeface="Calibri" panose="020F0502020204030204" pitchFamily="34" charset="0"/>
                <a:cs typeface="Calibri" panose="020F0502020204030204" pitchFamily="34" charset="0"/>
              </a:rPr>
              <a:t>Distributed data storage</a:t>
            </a:r>
            <a:endParaRPr lang="en-US" b="1" dirty="0">
              <a:latin typeface="Calibri" panose="020F0502020204030204" pitchFamily="34" charset="0"/>
              <a:cs typeface="Calibri" panose="020F0502020204030204" pitchFamily="34" charset="0"/>
            </a:endParaRPr>
          </a:p>
        </p:txBody>
      </p:sp>
      <p:sp>
        <p:nvSpPr>
          <p:cNvPr id="4" name="Rectangle 3"/>
          <p:cNvSpPr/>
          <p:nvPr/>
        </p:nvSpPr>
        <p:spPr>
          <a:xfrm>
            <a:off x="-63806" y="5553764"/>
            <a:ext cx="8103854" cy="1144929"/>
          </a:xfrm>
          <a:prstGeom prst="rect">
            <a:avLst/>
          </a:prstGeom>
        </p:spPr>
        <p:txBody>
          <a:bodyPr wrap="square">
            <a:spAutoFit/>
          </a:bodyPr>
          <a:lstStyle/>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resiliency: The data </a:t>
            </a:r>
            <a:r>
              <a:rPr lang="en-US" dirty="0">
                <a:latin typeface="Bahnschrift Light" panose="020B0502040204020203" pitchFamily="34" charset="0"/>
                <a:cs typeface="Arial" pitchFamily="34" charset="0"/>
              </a:rPr>
              <a:t>is protected against adversary even if t − </a:t>
            </a:r>
            <a:r>
              <a:rPr lang="en-US" dirty="0" smtClean="0">
                <a:latin typeface="Bahnschrift Light" panose="020B0502040204020203" pitchFamily="34" charset="0"/>
                <a:cs typeface="Arial" pitchFamily="34" charset="0"/>
              </a:rPr>
              <a:t>1 nodes </a:t>
            </a:r>
            <a:r>
              <a:rPr lang="en-US" dirty="0">
                <a:latin typeface="Bahnschrift Light" panose="020B0502040204020203" pitchFamily="34" charset="0"/>
                <a:cs typeface="Arial" pitchFamily="34" charset="0"/>
              </a:rPr>
              <a:t>are fully compromised. </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dirty="0" smtClean="0">
                <a:latin typeface="Bahnschrift Light" panose="020B0502040204020203" pitchFamily="34" charset="0"/>
                <a:cs typeface="Arial" pitchFamily="34" charset="0"/>
              </a:rPr>
              <a:t>Data recoverability: Data </a:t>
            </a:r>
            <a:r>
              <a:rPr lang="en-US" dirty="0">
                <a:latin typeface="Bahnschrift Light" panose="020B0502040204020203" pitchFamily="34" charset="0"/>
                <a:cs typeface="Arial" pitchFamily="34" charset="0"/>
              </a:rPr>
              <a:t>m can be recovered by an authorized user from t out of </a:t>
            </a:r>
            <a:r>
              <a:rPr lang="en-US" dirty="0" smtClean="0">
                <a:latin typeface="Bahnschrift Light" panose="020B0502040204020203" pitchFamily="34" charset="0"/>
                <a:cs typeface="Arial" pitchFamily="34" charset="0"/>
              </a:rPr>
              <a:t>n fragments.</a:t>
            </a:r>
          </a:p>
        </p:txBody>
      </p:sp>
    </p:spTree>
    <p:extLst>
      <p:ext uri="{BB962C8B-B14F-4D97-AF65-F5344CB8AC3E}">
        <p14:creationId xmlns:p14="http://schemas.microsoft.com/office/powerpoint/2010/main" val="138486689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Our NDDS </a:t>
            </a:r>
            <a:r>
              <a:rPr lang="en-US" sz="4000" b="1" dirty="0">
                <a:solidFill>
                  <a:schemeClr val="tx1"/>
                </a:solidFill>
                <a:latin typeface="Calibri" panose="020F0502020204030204" pitchFamily="34" charset="0"/>
                <a:cs typeface="Calibri" panose="020F0502020204030204" pitchFamily="34" charset="0"/>
              </a:rPr>
              <a:t>Network Model</a:t>
            </a:r>
          </a:p>
        </p:txBody>
      </p:sp>
      <p:sp>
        <p:nvSpPr>
          <p:cNvPr id="11" name="Slide Number Placeholder 10"/>
          <p:cNvSpPr>
            <a:spLocks noGrp="1"/>
          </p:cNvSpPr>
          <p:nvPr>
            <p:ph type="sldNum" sz="quarter" idx="15"/>
          </p:nvPr>
        </p:nvSpPr>
        <p:spPr/>
        <p:txBody>
          <a:bodyPr/>
          <a:lstStyle/>
          <a:p>
            <a:fld id="{1C8685FC-2A53-4F39-9A4D-F69E62F1D728}" type="slidenum">
              <a:rPr lang="en-US" smtClean="0"/>
              <a:t>4</a:t>
            </a:fld>
            <a:endParaRPr lang="en-US"/>
          </a:p>
        </p:txBody>
      </p:sp>
      <p:sp>
        <p:nvSpPr>
          <p:cNvPr id="10" name="Rectangle 9"/>
          <p:cNvSpPr/>
          <p:nvPr/>
        </p:nvSpPr>
        <p:spPr>
          <a:xfrm>
            <a:off x="114130" y="819786"/>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NDDS is an new </a:t>
            </a:r>
            <a:r>
              <a:rPr lang="en-US" sz="2200" b="1" dirty="0">
                <a:latin typeface="Bahnschrift Light" panose="020B0502040204020203" pitchFamily="34" charset="0"/>
                <a:cs typeface="Arial" pitchFamily="34" charset="0"/>
              </a:rPr>
              <a:t>approach to secure </a:t>
            </a:r>
            <a:r>
              <a:rPr lang="en-US" sz="2200" b="1" dirty="0" smtClean="0">
                <a:latin typeface="Bahnschrift Light" panose="020B0502040204020203" pitchFamily="34" charset="0"/>
                <a:cs typeface="Arial" pitchFamily="34" charset="0"/>
              </a:rPr>
              <a:t>the data </a:t>
            </a:r>
            <a:r>
              <a:rPr lang="en-US" sz="2200" b="1" dirty="0">
                <a:latin typeface="Bahnschrift Light" panose="020B0502040204020203" pitchFamily="34" charset="0"/>
                <a:cs typeface="Arial" pitchFamily="34" charset="0"/>
              </a:rPr>
              <a:t>storage in hostile </a:t>
            </a:r>
            <a:r>
              <a:rPr lang="en-US" sz="2200" b="1" dirty="0" smtClean="0">
                <a:latin typeface="Bahnschrift Light" panose="020B0502040204020203" pitchFamily="34" charset="0"/>
                <a:cs typeface="Arial" pitchFamily="34" charset="0"/>
              </a:rPr>
              <a:t>dynamic networks using Distributed </a:t>
            </a:r>
            <a:r>
              <a:rPr lang="en-US" sz="2200" b="1" dirty="0">
                <a:latin typeface="Bahnschrift Light" panose="020B0502040204020203" pitchFamily="34" charset="0"/>
                <a:cs typeface="Arial" pitchFamily="34" charset="0"/>
              </a:rPr>
              <a:t>D</a:t>
            </a:r>
            <a:r>
              <a:rPr lang="en-US" sz="2200" b="1" dirty="0" smtClean="0">
                <a:latin typeface="Bahnschrift Light" panose="020B0502040204020203" pitchFamily="34" charset="0"/>
                <a:cs typeface="Arial" pitchFamily="34" charset="0"/>
              </a:rPr>
              <a:t>ata </a:t>
            </a:r>
            <a:r>
              <a:rPr lang="en-US" sz="2200" b="1" dirty="0">
                <a:latin typeface="Bahnschrift Light" panose="020B0502040204020203" pitchFamily="34" charset="0"/>
                <a:cs typeface="Arial" pitchFamily="34" charset="0"/>
              </a:rPr>
              <a:t>S</a:t>
            </a:r>
            <a:r>
              <a:rPr lang="en-US" sz="2200" b="1" dirty="0" smtClean="0">
                <a:latin typeface="Bahnschrift Light" panose="020B0502040204020203" pitchFamily="34" charset="0"/>
                <a:cs typeface="Arial" pitchFamily="34" charset="0"/>
              </a:rPr>
              <a:t>torage (DDS) method where the data is encoded into pieces and stored them in multiple devices. </a:t>
            </a:r>
            <a:endParaRPr lang="en-US" sz="2200" b="1" dirty="0">
              <a:latin typeface="Bahnschrift Light" panose="020B0502040204020203" pitchFamily="34" charset="0"/>
              <a:cs typeface="Arial" pitchFamily="34" charset="0"/>
            </a:endParaRPr>
          </a:p>
        </p:txBody>
      </p:sp>
      <p:sp>
        <p:nvSpPr>
          <p:cNvPr id="15" name="Rectangle 14"/>
          <p:cNvSpPr/>
          <p:nvPr/>
        </p:nvSpPr>
        <p:spPr>
          <a:xfrm>
            <a:off x="114130" y="2283571"/>
            <a:ext cx="5586970" cy="4314345"/>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NDDS </a:t>
            </a:r>
            <a:r>
              <a:rPr lang="en-US" sz="2200" b="1" dirty="0" smtClean="0">
                <a:solidFill>
                  <a:srgbClr val="0000CC"/>
                </a:solidFill>
                <a:latin typeface="Bahnschrift Light" panose="020B0502040204020203" pitchFamily="34" charset="0"/>
                <a:cs typeface="Arial" pitchFamily="34" charset="0"/>
              </a:rPr>
              <a:t>Method</a:t>
            </a:r>
            <a:endParaRPr lang="en-US" dirty="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b="1" dirty="0" smtClean="0">
                <a:latin typeface="Bahnschrift Light" panose="020B0502040204020203" pitchFamily="34" charset="0"/>
                <a:cs typeface="Arial" pitchFamily="34" charset="0"/>
              </a:rPr>
              <a:t>Polynomial-based Secret Sharing</a:t>
            </a:r>
            <a:r>
              <a:rPr lang="en-US" dirty="0" smtClean="0">
                <a:latin typeface="Bahnschrift Light" panose="020B0502040204020203" pitchFamily="34" charset="0"/>
                <a:cs typeface="Arial" pitchFamily="34" charset="0"/>
              </a:rPr>
              <a:t>: NDDS utilizes a polynomial function to conduct secret data sharing such that the original data are encoded into a number of predefined fragments. Each fragment discloses no information about the original data</a:t>
            </a:r>
            <a:r>
              <a:rPr lang="en-US" dirty="0">
                <a:latin typeface="Bahnschrift Light" panose="020B0502040204020203" pitchFamily="34" charset="0"/>
                <a:cs typeface="Arial" pitchFamily="34" charset="0"/>
              </a:rPr>
              <a:t>. Reversely, decoding can be </a:t>
            </a:r>
            <a:r>
              <a:rPr lang="en-US" dirty="0" smtClean="0">
                <a:latin typeface="Bahnschrift Light" panose="020B0502040204020203" pitchFamily="34" charset="0"/>
                <a:cs typeface="Arial" pitchFamily="34" charset="0"/>
              </a:rPr>
              <a:t>conducted from </a:t>
            </a:r>
            <a:r>
              <a:rPr lang="en-US" dirty="0">
                <a:latin typeface="Bahnschrift Light" panose="020B0502040204020203" pitchFamily="34" charset="0"/>
                <a:cs typeface="Arial" pitchFamily="34" charset="0"/>
              </a:rPr>
              <a:t>a t fragment without needing the </a:t>
            </a:r>
            <a:r>
              <a:rPr lang="en-US" dirty="0" smtClean="0">
                <a:latin typeface="Bahnschrift Light" panose="020B0502040204020203" pitchFamily="34" charset="0"/>
                <a:cs typeface="Arial" pitchFamily="34" charset="0"/>
              </a:rPr>
              <a:t>polynomial function</a:t>
            </a:r>
            <a:r>
              <a:rPr lang="en-US" dirty="0">
                <a:latin typeface="Bahnschrift Light" panose="020B0502040204020203" pitchFamily="34" charset="0"/>
                <a:cs typeface="Arial" pitchFamily="34" charset="0"/>
              </a:rPr>
              <a:t>.</a:t>
            </a:r>
            <a:endParaRPr lang="en-US" dirty="0" smtClean="0">
              <a:latin typeface="Bahnschrift Light" panose="020B0502040204020203" pitchFamily="34" charset="0"/>
              <a:cs typeface="Arial" pitchFamily="34" charset="0"/>
            </a:endParaRPr>
          </a:p>
          <a:p>
            <a:pPr marL="755650" lvl="1" indent="-285750">
              <a:lnSpc>
                <a:spcPct val="95000"/>
              </a:lnSpc>
              <a:spcBef>
                <a:spcPct val="0"/>
              </a:spcBef>
              <a:buFont typeface="Wingdings" pitchFamily="2" charset="2"/>
              <a:buChar char="v"/>
              <a:tabLst>
                <a:tab pos="914400" algn="l"/>
              </a:tabLst>
            </a:pPr>
            <a:r>
              <a:rPr lang="en-US" b="1" dirty="0">
                <a:latin typeface="Bahnschrift Light" panose="020B0502040204020203" pitchFamily="34" charset="0"/>
                <a:cs typeface="Arial" pitchFamily="34" charset="0"/>
              </a:rPr>
              <a:t>Fragment Distribution </a:t>
            </a:r>
            <a:r>
              <a:rPr lang="en-US" b="1" dirty="0" err="1" smtClean="0">
                <a:latin typeface="Bahnschrift Light" panose="020B0502040204020203" pitchFamily="34" charset="0"/>
                <a:cs typeface="Arial" pitchFamily="34" charset="0"/>
              </a:rPr>
              <a:t>Blockchain</a:t>
            </a:r>
            <a:r>
              <a:rPr lang="en-US" dirty="0">
                <a:latin typeface="Bahnschrift Light" panose="020B0502040204020203" pitchFamily="34" charset="0"/>
                <a:cs typeface="Arial" pitchFamily="34" charset="0"/>
              </a:rPr>
              <a:t>: </a:t>
            </a:r>
            <a:r>
              <a:rPr lang="en-US" dirty="0" smtClean="0">
                <a:latin typeface="Bahnschrift Light" panose="020B0502040204020203" pitchFamily="34" charset="0"/>
                <a:cs typeface="Arial" pitchFamily="34" charset="0"/>
              </a:rPr>
              <a:t>NDDS </a:t>
            </a:r>
            <a:r>
              <a:rPr lang="en-US" dirty="0">
                <a:latin typeface="Bahnschrift Light" panose="020B0502040204020203" pitchFamily="34" charset="0"/>
                <a:cs typeface="Arial" pitchFamily="34" charset="0"/>
              </a:rPr>
              <a:t>designs </a:t>
            </a:r>
            <a:r>
              <a:rPr lang="en-US" dirty="0" smtClean="0">
                <a:latin typeface="Bahnschrift Light" panose="020B0502040204020203" pitchFamily="34" charset="0"/>
                <a:cs typeface="Arial" pitchFamily="34" charset="0"/>
              </a:rPr>
              <a:t>data storing </a:t>
            </a:r>
            <a:r>
              <a:rPr lang="en-US" dirty="0">
                <a:latin typeface="Bahnschrift Light" panose="020B0502040204020203" pitchFamily="34" charset="0"/>
                <a:cs typeface="Arial" pitchFamily="34" charset="0"/>
              </a:rPr>
              <a:t>protocols to dispatch fragments into </a:t>
            </a:r>
            <a:r>
              <a:rPr lang="en-US" dirty="0" smtClean="0">
                <a:latin typeface="Bahnschrift Light" panose="020B0502040204020203" pitchFamily="34" charset="0"/>
                <a:cs typeface="Arial" pitchFamily="34" charset="0"/>
              </a:rPr>
              <a:t>distributed nodes </a:t>
            </a:r>
            <a:r>
              <a:rPr lang="en-US" dirty="0">
                <a:latin typeface="Bahnschrift Light" panose="020B0502040204020203" pitchFamily="34" charset="0"/>
                <a:cs typeface="Arial" pitchFamily="34" charset="0"/>
              </a:rPr>
              <a:t>in the dynamic network effectively.</a:t>
            </a:r>
          </a:p>
        </p:txBody>
      </p:sp>
      <p:sp>
        <p:nvSpPr>
          <p:cNvPr id="16" name="Rectangle 15"/>
          <p:cNvSpPr/>
          <p:nvPr/>
        </p:nvSpPr>
        <p:spPr>
          <a:xfrm>
            <a:off x="5473976" y="4815742"/>
            <a:ext cx="3319595" cy="923330"/>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Encoded data fragments are distributed in ad hoc way to multiple storage devices</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5564123" y="2650209"/>
            <a:ext cx="3128834" cy="2168227"/>
          </a:xfrm>
          <a:prstGeom prst="rect">
            <a:avLst/>
          </a:prstGeom>
        </p:spPr>
      </p:pic>
    </p:spTree>
    <p:extLst>
      <p:ext uri="{BB962C8B-B14F-4D97-AF65-F5344CB8AC3E}">
        <p14:creationId xmlns:p14="http://schemas.microsoft.com/office/powerpoint/2010/main" val="43589550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smtClean="0">
                <a:solidFill>
                  <a:schemeClr val="tx1"/>
                </a:solidFill>
                <a:latin typeface="Calibri" panose="020F0502020204030204" pitchFamily="34" charset="0"/>
                <a:cs typeface="Calibri" panose="020F0502020204030204" pitchFamily="34" charset="0"/>
              </a:rPr>
              <a:t>Our NDDS </a:t>
            </a:r>
            <a:r>
              <a:rPr lang="en-US" sz="4000" b="1" dirty="0">
                <a:solidFill>
                  <a:schemeClr val="tx1"/>
                </a:solidFill>
                <a:latin typeface="Calibri" panose="020F0502020204030204" pitchFamily="34" charset="0"/>
                <a:cs typeface="Calibri" panose="020F0502020204030204" pitchFamily="34" charset="0"/>
              </a:rPr>
              <a:t>Network Model</a:t>
            </a:r>
          </a:p>
        </p:txBody>
      </p:sp>
      <p:sp>
        <p:nvSpPr>
          <p:cNvPr id="11" name="Slide Number Placeholder 10"/>
          <p:cNvSpPr>
            <a:spLocks noGrp="1"/>
          </p:cNvSpPr>
          <p:nvPr>
            <p:ph type="sldNum" sz="quarter" idx="15"/>
          </p:nvPr>
        </p:nvSpPr>
        <p:spPr/>
        <p:txBody>
          <a:bodyPr/>
          <a:lstStyle/>
          <a:p>
            <a:fld id="{1C8685FC-2A53-4F39-9A4D-F69E62F1D728}" type="slidenum">
              <a:rPr lang="en-US" smtClean="0"/>
              <a:t>5</a:t>
            </a:fld>
            <a:endParaRPr lang="en-US"/>
          </a:p>
        </p:txBody>
      </p:sp>
      <p:sp>
        <p:nvSpPr>
          <p:cNvPr id="10" name="Rectangle 9"/>
          <p:cNvSpPr/>
          <p:nvPr/>
        </p:nvSpPr>
        <p:spPr>
          <a:xfrm>
            <a:off x="65705" y="4554181"/>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Root of trustworthy: The data </a:t>
            </a:r>
            <a:r>
              <a:rPr lang="en-US" sz="2200" b="1" dirty="0">
                <a:latin typeface="Bahnschrift Light" panose="020B0502040204020203" pitchFamily="34" charset="0"/>
                <a:cs typeface="Arial" pitchFamily="34" charset="0"/>
              </a:rPr>
              <a:t>sinker as the root of the </a:t>
            </a:r>
            <a:r>
              <a:rPr lang="en-US" sz="2200" b="1" dirty="0" smtClean="0">
                <a:latin typeface="Bahnschrift Light" panose="020B0502040204020203" pitchFamily="34" charset="0"/>
                <a:cs typeface="Arial" pitchFamily="34" charset="0"/>
              </a:rPr>
              <a:t>trustworthy party </a:t>
            </a:r>
            <a:r>
              <a:rPr lang="en-US" sz="2200" b="1" dirty="0">
                <a:latin typeface="Bahnschrift Light" panose="020B0502040204020203" pitchFamily="34" charset="0"/>
                <a:cs typeface="Arial" pitchFamily="34" charset="0"/>
              </a:rPr>
              <a:t>of all nodes such that security keys can be initiated </a:t>
            </a:r>
            <a:r>
              <a:rPr lang="en-US" sz="2200" b="1" dirty="0" smtClean="0">
                <a:latin typeface="Bahnschrift Light" panose="020B0502040204020203" pitchFamily="34" charset="0"/>
                <a:cs typeface="Arial" pitchFamily="34" charset="0"/>
              </a:rPr>
              <a:t>before the </a:t>
            </a:r>
            <a:r>
              <a:rPr lang="en-US" sz="2200" b="1" dirty="0">
                <a:latin typeface="Bahnschrift Light" panose="020B0502040204020203" pitchFamily="34" charset="0"/>
                <a:cs typeface="Arial" pitchFamily="34" charset="0"/>
              </a:rPr>
              <a:t>formulation of the local </a:t>
            </a:r>
            <a:r>
              <a:rPr lang="en-US" sz="2200" b="1" dirty="0" smtClean="0">
                <a:latin typeface="Bahnschrift Light" panose="020B0502040204020203" pitchFamily="34" charset="0"/>
                <a:cs typeface="Arial" pitchFamily="34" charset="0"/>
              </a:rPr>
              <a:t>network. </a:t>
            </a:r>
            <a:endParaRPr lang="en-US" sz="2200" b="1" dirty="0">
              <a:latin typeface="Bahnschrift Light" panose="020B0502040204020203" pitchFamily="34" charset="0"/>
              <a:cs typeface="Arial" pitchFamily="34" charset="0"/>
            </a:endParaRP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Adversary &amp; Attacks: The </a:t>
            </a:r>
            <a:r>
              <a:rPr lang="en-US" sz="2200" b="1" dirty="0">
                <a:solidFill>
                  <a:srgbClr val="0000CC"/>
                </a:solidFill>
                <a:latin typeface="Bahnschrift Light" panose="020B0502040204020203" pitchFamily="34" charset="0"/>
                <a:cs typeface="Arial" pitchFamily="34" charset="0"/>
              </a:rPr>
              <a:t>adversary </a:t>
            </a:r>
            <a:r>
              <a:rPr lang="en-US" sz="2200" b="1" dirty="0" smtClean="0">
                <a:solidFill>
                  <a:srgbClr val="0000CC"/>
                </a:solidFill>
                <a:latin typeface="Bahnschrift Light" panose="020B0502040204020203" pitchFamily="34" charset="0"/>
                <a:cs typeface="Arial" pitchFamily="34" charset="0"/>
              </a:rPr>
              <a:t>could physically </a:t>
            </a:r>
            <a:r>
              <a:rPr lang="en-US" sz="2200" b="1" dirty="0">
                <a:solidFill>
                  <a:srgbClr val="0000CC"/>
                </a:solidFill>
                <a:latin typeface="Bahnschrift Light" panose="020B0502040204020203" pitchFamily="34" charset="0"/>
                <a:cs typeface="Arial" pitchFamily="34" charset="0"/>
              </a:rPr>
              <a:t>sabotage any </a:t>
            </a:r>
            <a:r>
              <a:rPr lang="en-US" sz="2200" b="1" dirty="0" smtClean="0">
                <a:solidFill>
                  <a:srgbClr val="0000CC"/>
                </a:solidFill>
                <a:latin typeface="Bahnschrift Light" panose="020B0502040204020203" pitchFamily="34" charset="0"/>
                <a:cs typeface="Arial" pitchFamily="34" charset="0"/>
              </a:rPr>
              <a:t>node </a:t>
            </a:r>
            <a:r>
              <a:rPr lang="en-US" sz="2200" b="1" dirty="0">
                <a:solidFill>
                  <a:srgbClr val="0000CC"/>
                </a:solidFill>
                <a:latin typeface="Bahnschrift Light" panose="020B0502040204020203" pitchFamily="34" charset="0"/>
                <a:cs typeface="Arial" pitchFamily="34" charset="0"/>
              </a:rPr>
              <a:t>or compromise the </a:t>
            </a:r>
            <a:r>
              <a:rPr lang="en-US" sz="2200" b="1" dirty="0" smtClean="0">
                <a:solidFill>
                  <a:srgbClr val="0000CC"/>
                </a:solidFill>
                <a:latin typeface="Bahnschrift Light" panose="020B0502040204020203" pitchFamily="34" charset="0"/>
                <a:cs typeface="Arial" pitchFamily="34" charset="0"/>
              </a:rPr>
              <a:t>node remotely </a:t>
            </a:r>
            <a:r>
              <a:rPr lang="en-US" sz="2200" b="1" dirty="0">
                <a:solidFill>
                  <a:srgbClr val="0000CC"/>
                </a:solidFill>
                <a:latin typeface="Bahnschrift Light" panose="020B0502040204020203" pitchFamily="34" charset="0"/>
                <a:cs typeface="Arial" pitchFamily="34" charset="0"/>
              </a:rPr>
              <a:t>to access the </a:t>
            </a:r>
            <a:r>
              <a:rPr lang="en-US" sz="2200" b="1" dirty="0" smtClean="0">
                <a:solidFill>
                  <a:srgbClr val="0000CC"/>
                </a:solidFill>
                <a:latin typeface="Bahnschrift Light" panose="020B0502040204020203" pitchFamily="34" charset="0"/>
                <a:cs typeface="Arial" pitchFamily="34" charset="0"/>
              </a:rPr>
              <a:t>data in the node</a:t>
            </a:r>
            <a:r>
              <a:rPr lang="en-US" dirty="0" smtClean="0">
                <a:latin typeface="Bahnschrift Light" panose="020B0502040204020203" pitchFamily="34" charset="0"/>
                <a:cs typeface="Arial" pitchFamily="34" charset="0"/>
              </a:rPr>
              <a:t> </a:t>
            </a:r>
            <a:endParaRPr lang="en-US" dirty="0">
              <a:latin typeface="Bahnschrift Light" panose="020B0502040204020203" pitchFamily="34" charset="0"/>
              <a:cs typeface="Arial" pitchFamily="34" charset="0"/>
            </a:endParaRPr>
          </a:p>
        </p:txBody>
      </p:sp>
      <p:sp>
        <p:nvSpPr>
          <p:cNvPr id="15" name="Rectangle 14"/>
          <p:cNvSpPr/>
          <p:nvPr/>
        </p:nvSpPr>
        <p:spPr>
          <a:xfrm>
            <a:off x="4869142" y="1047112"/>
            <a:ext cx="3968032" cy="3101492"/>
          </a:xfrm>
          <a:prstGeom prst="rect">
            <a:avLst/>
          </a:prstGeom>
        </p:spPr>
        <p:txBody>
          <a:bodyPr/>
          <a:lstStyle/>
          <a:p>
            <a:pPr marL="12700">
              <a:lnSpc>
                <a:spcPct val="95000"/>
              </a:lnSpc>
              <a:spcBef>
                <a:spcPct val="0"/>
              </a:spcBef>
              <a:tabLst>
                <a:tab pos="914400" algn="l"/>
              </a:tabLst>
            </a:pPr>
            <a:r>
              <a:rPr lang="en-US" b="1" dirty="0" smtClean="0">
                <a:latin typeface="Bahnschrift Light" panose="020B0502040204020203" pitchFamily="34" charset="0"/>
                <a:cs typeface="Arial" pitchFamily="34" charset="0"/>
              </a:rPr>
              <a:t>NDDS Network Model</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Collection </a:t>
            </a:r>
            <a:r>
              <a:rPr lang="en-US" dirty="0">
                <a:latin typeface="Bahnschrift Light" panose="020B0502040204020203" pitchFamily="34" charset="0"/>
                <a:cs typeface="Arial" pitchFamily="34" charset="0"/>
              </a:rPr>
              <a:t>of static/mobile </a:t>
            </a:r>
            <a:r>
              <a:rPr lang="en-US" dirty="0" smtClean="0">
                <a:latin typeface="Bahnschrift Light" panose="020B0502040204020203" pitchFamily="34" charset="0"/>
                <a:cs typeface="Arial" pitchFamily="34" charset="0"/>
              </a:rPr>
              <a:t>devices/nodes</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node may generate </a:t>
            </a:r>
            <a:r>
              <a:rPr lang="en-US" dirty="0">
                <a:latin typeface="Bahnschrift Light" panose="020B0502040204020203" pitchFamily="34" charset="0"/>
                <a:cs typeface="Arial" pitchFamily="34" charset="0"/>
              </a:rPr>
              <a:t>sensitive </a:t>
            </a:r>
            <a:r>
              <a:rPr lang="en-US" dirty="0" smtClean="0">
                <a:latin typeface="Bahnschrift Light" panose="020B0502040204020203" pitchFamily="34" charset="0"/>
                <a:cs typeface="Arial" pitchFamily="34" charset="0"/>
              </a:rPr>
              <a:t>data</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Wireless </a:t>
            </a:r>
            <a:r>
              <a:rPr lang="en-US" dirty="0">
                <a:latin typeface="Bahnschrift Light" panose="020B0502040204020203" pitchFamily="34" charset="0"/>
                <a:cs typeface="Arial" pitchFamily="34" charset="0"/>
              </a:rPr>
              <a:t>link interconnecting </a:t>
            </a:r>
            <a:r>
              <a:rPr lang="en-US" dirty="0" smtClean="0">
                <a:latin typeface="Bahnschrift Light" panose="020B0502040204020203" pitchFamily="34" charset="0"/>
                <a:cs typeface="Arial" pitchFamily="34" charset="0"/>
              </a:rPr>
              <a:t>nodes</a:t>
            </a:r>
          </a:p>
          <a:p>
            <a:pPr marL="355600" indent="-342900">
              <a:lnSpc>
                <a:spcPct val="95000"/>
              </a:lnSpc>
              <a:spcBef>
                <a:spcPct val="0"/>
              </a:spcBef>
              <a:buFont typeface="Wingdings" panose="05000000000000000000" pitchFamily="2" charset="2"/>
              <a:buChar char="q"/>
              <a:tabLst>
                <a:tab pos="914400" algn="l"/>
              </a:tabLst>
            </a:pPr>
            <a:r>
              <a:rPr lang="en-US" dirty="0" smtClean="0">
                <a:latin typeface="Bahnschrift Light" panose="020B0502040204020203" pitchFamily="34" charset="0"/>
                <a:cs typeface="Arial" pitchFamily="34" charset="0"/>
              </a:rPr>
              <a:t>A node could </a:t>
            </a:r>
            <a:r>
              <a:rPr lang="en-US" dirty="0">
                <a:latin typeface="Bahnschrift Light" panose="020B0502040204020203" pitchFamily="34" charset="0"/>
                <a:cs typeface="Arial" pitchFamily="34" charset="0"/>
              </a:rPr>
              <a:t>join or leave </a:t>
            </a:r>
            <a:r>
              <a:rPr lang="en-US" dirty="0" smtClean="0">
                <a:latin typeface="Bahnschrift Light" panose="020B0502040204020203" pitchFamily="34" charset="0"/>
                <a:cs typeface="Arial" pitchFamily="34" charset="0"/>
              </a:rPr>
              <a:t>the network anytime</a:t>
            </a:r>
          </a:p>
          <a:p>
            <a:pPr marL="355600" indent="-342900">
              <a:lnSpc>
                <a:spcPct val="95000"/>
              </a:lnSpc>
              <a:spcBef>
                <a:spcPct val="0"/>
              </a:spcBef>
              <a:buFont typeface="Wingdings" panose="05000000000000000000" pitchFamily="2" charset="2"/>
              <a:buChar char="q"/>
              <a:tabLst>
                <a:tab pos="914400" algn="l"/>
              </a:tabLst>
            </a:pPr>
            <a:r>
              <a:rPr lang="en-US" dirty="0">
                <a:latin typeface="Bahnschrift Light" panose="020B0502040204020203" pitchFamily="34" charset="0"/>
                <a:cs typeface="Arial" pitchFamily="34" charset="0"/>
              </a:rPr>
              <a:t>I</a:t>
            </a:r>
            <a:r>
              <a:rPr lang="en-US" dirty="0" smtClean="0">
                <a:latin typeface="Bahnschrift Light" panose="020B0502040204020203" pitchFamily="34" charset="0"/>
                <a:cs typeface="Arial" pitchFamily="34" charset="0"/>
              </a:rPr>
              <a:t>ntermittent </a:t>
            </a:r>
            <a:r>
              <a:rPr lang="en-US" dirty="0">
                <a:latin typeface="Bahnschrift Light" panose="020B0502040204020203" pitchFamily="34" charset="0"/>
                <a:cs typeface="Arial" pitchFamily="34" charset="0"/>
              </a:rPr>
              <a:t>and </a:t>
            </a:r>
            <a:r>
              <a:rPr lang="en-US" dirty="0" smtClean="0">
                <a:latin typeface="Bahnschrift Light" panose="020B0502040204020203" pitchFamily="34" charset="0"/>
                <a:cs typeface="Arial" pitchFamily="34" charset="0"/>
              </a:rPr>
              <a:t>unreliable Internet </a:t>
            </a:r>
            <a:r>
              <a:rPr lang="en-US" dirty="0">
                <a:latin typeface="Bahnschrift Light" panose="020B0502040204020203" pitchFamily="34" charset="0"/>
                <a:cs typeface="Arial" pitchFamily="34" charset="0"/>
              </a:rPr>
              <a:t>connectivity towards its data sinker</a:t>
            </a: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231528" y="866851"/>
            <a:ext cx="4413269" cy="3462015"/>
          </a:xfrm>
          <a:prstGeom prst="rect">
            <a:avLst/>
          </a:prstGeom>
          <a:ln w="12700">
            <a:solidFill>
              <a:schemeClr val="accent3"/>
            </a:solidFill>
          </a:ln>
        </p:spPr>
      </p:pic>
    </p:spTree>
    <p:extLst>
      <p:ext uri="{BB962C8B-B14F-4D97-AF65-F5344CB8AC3E}">
        <p14:creationId xmlns:p14="http://schemas.microsoft.com/office/powerpoint/2010/main" val="42592524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Data </a:t>
            </a:r>
            <a:r>
              <a:rPr lang="en-US" sz="4000" b="1" dirty="0" smtClean="0">
                <a:solidFill>
                  <a:schemeClr val="tx1"/>
                </a:solidFill>
                <a:latin typeface="Calibri" panose="020F0502020204030204" pitchFamily="34" charset="0"/>
                <a:cs typeface="Calibri" panose="020F0502020204030204" pitchFamily="34" charset="0"/>
              </a:rPr>
              <a:t>Encoding</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6</a:t>
            </a:fld>
            <a:endParaRPr lang="en-US"/>
          </a:p>
        </p:txBody>
      </p:sp>
      <p:sp>
        <p:nvSpPr>
          <p:cNvPr id="10" name="Rectangle 9"/>
          <p:cNvSpPr/>
          <p:nvPr/>
        </p:nvSpPr>
        <p:spPr>
          <a:xfrm>
            <a:off x="42950" y="660461"/>
            <a:ext cx="8624486" cy="190137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Data encoding </a:t>
            </a:r>
            <a:r>
              <a:rPr lang="en-US" sz="2200" b="1" dirty="0">
                <a:latin typeface="Bahnschrift Light" panose="020B0502040204020203" pitchFamily="34" charset="0"/>
                <a:cs typeface="Arial" pitchFamily="34" charset="0"/>
              </a:rPr>
              <a:t>is a process in which </a:t>
            </a:r>
            <a:r>
              <a:rPr lang="en-US" sz="2200" b="1" dirty="0" smtClean="0">
                <a:latin typeface="Bahnschrift Light" panose="020B0502040204020203" pitchFamily="34" charset="0"/>
                <a:cs typeface="Arial" pitchFamily="34" charset="0"/>
              </a:rPr>
              <a:t>a node </a:t>
            </a:r>
            <a:r>
              <a:rPr lang="en-US" sz="2200" b="1" dirty="0">
                <a:latin typeface="Bahnschrift Light" panose="020B0502040204020203" pitchFamily="34" charset="0"/>
                <a:cs typeface="Arial" pitchFamily="34" charset="0"/>
              </a:rPr>
              <a:t>encodes </a:t>
            </a:r>
            <a:r>
              <a:rPr lang="en-US" sz="2200" b="1" dirty="0" smtClean="0">
                <a:latin typeface="Bahnschrift Light" panose="020B0502040204020203" pitchFamily="34" charset="0"/>
                <a:cs typeface="Arial" pitchFamily="34" charset="0"/>
              </a:rPr>
              <a:t>its sensitive data into distinguished </a:t>
            </a:r>
            <a:r>
              <a:rPr lang="en-US" sz="2200" b="1" dirty="0">
                <a:latin typeface="Bahnschrift Light" panose="020B0502040204020203" pitchFamily="34" charset="0"/>
                <a:cs typeface="Arial" pitchFamily="34" charset="0"/>
              </a:rPr>
              <a:t>data shares </a:t>
            </a:r>
            <a:r>
              <a:rPr lang="en-US" sz="2200" b="1" dirty="0" smtClean="0">
                <a:latin typeface="Bahnschrift Light" panose="020B0502040204020203" pitchFamily="34" charset="0"/>
                <a:cs typeface="Arial" pitchFamily="34" charset="0"/>
              </a:rPr>
              <a:t>before distributed </a:t>
            </a:r>
            <a:r>
              <a:rPr lang="en-US" sz="2200" b="1" dirty="0">
                <a:latin typeface="Bahnschrift Light" panose="020B0502040204020203" pitchFamily="34" charset="0"/>
                <a:cs typeface="Arial" pitchFamily="34" charset="0"/>
              </a:rPr>
              <a:t>storing. </a:t>
            </a:r>
            <a:r>
              <a:rPr lang="en-US" sz="2200" b="1" dirty="0" smtClean="0">
                <a:latin typeface="Bahnschrift Light" panose="020B0502040204020203" pitchFamily="34" charset="0"/>
                <a:cs typeface="Arial" pitchFamily="34" charset="0"/>
              </a:rPr>
              <a:t>A </a:t>
            </a:r>
            <a:r>
              <a:rPr lang="en-US" sz="2200" b="1" dirty="0">
                <a:latin typeface="Bahnschrift Light" panose="020B0502040204020203" pitchFamily="34" charset="0"/>
                <a:cs typeface="Arial" pitchFamily="34" charset="0"/>
              </a:rPr>
              <a:t>t−1 polynomial function is applied </a:t>
            </a:r>
            <a:r>
              <a:rPr lang="en-US" sz="2200" b="1" dirty="0" smtClean="0">
                <a:latin typeface="Bahnschrift Light" panose="020B0502040204020203" pitchFamily="34" charset="0"/>
                <a:cs typeface="Arial" pitchFamily="34" charset="0"/>
              </a:rPr>
              <a:t>for encoding</a:t>
            </a:r>
            <a:r>
              <a:rPr lang="en-US" sz="2200" b="1" dirty="0">
                <a:latin typeface="Bahnschrift Light" panose="020B0502040204020203" pitchFamily="34" charset="0"/>
                <a:cs typeface="Arial" pitchFamily="34" charset="0"/>
              </a:rPr>
              <a:t>, defined </a:t>
            </a:r>
            <a:r>
              <a:rPr lang="en-US" sz="2200" b="1" dirty="0" smtClean="0">
                <a:latin typeface="Bahnschrift Light" panose="020B0502040204020203" pitchFamily="34" charset="0"/>
                <a:cs typeface="Arial" pitchFamily="34" charset="0"/>
              </a:rPr>
              <a:t>by: </a:t>
            </a:r>
            <a:endParaRPr lang="en-US" sz="2200" b="1" dirty="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1320790" y="1966309"/>
            <a:ext cx="4835261" cy="1350224"/>
          </a:xfrm>
          <a:prstGeom prst="rect">
            <a:avLst/>
          </a:prstGeom>
          <a:ln>
            <a:solidFill>
              <a:schemeClr val="accent3"/>
            </a:solidFill>
          </a:ln>
        </p:spPr>
      </p:pic>
      <p:sp>
        <p:nvSpPr>
          <p:cNvPr id="5" name="Rectangle 4"/>
          <p:cNvSpPr/>
          <p:nvPr/>
        </p:nvSpPr>
        <p:spPr>
          <a:xfrm>
            <a:off x="120032" y="3535577"/>
            <a:ext cx="8470321" cy="1077218"/>
          </a:xfrm>
          <a:prstGeom prst="rect">
            <a:avLst/>
          </a:prstGeom>
        </p:spPr>
        <p:txBody>
          <a:bodyPr wrap="square">
            <a:spAutoFit/>
          </a:bodyPr>
          <a:lstStyle/>
          <a:p>
            <a:r>
              <a:rPr lang="en-US" sz="1600" dirty="0">
                <a:latin typeface="NimbusRomNo9L-Regu"/>
              </a:rPr>
              <a:t>Eq. (1) is a polynomial </a:t>
            </a:r>
            <a:r>
              <a:rPr lang="en-US" sz="1600" dirty="0" smtClean="0">
                <a:latin typeface="NimbusRomNo9L-Regu"/>
              </a:rPr>
              <a:t>function where </a:t>
            </a:r>
            <a:r>
              <a:rPr lang="en-US" sz="1600" dirty="0">
                <a:latin typeface="NimbusRomNo9L-Regu"/>
              </a:rPr>
              <a:t>the degree </a:t>
            </a:r>
            <a:r>
              <a:rPr lang="en-US" sz="1600" dirty="0">
                <a:latin typeface="CMMI10"/>
              </a:rPr>
              <a:t>t</a:t>
            </a:r>
            <a:r>
              <a:rPr lang="en-US" sz="1600" dirty="0">
                <a:latin typeface="CMSY10"/>
              </a:rPr>
              <a:t>−</a:t>
            </a:r>
            <a:r>
              <a:rPr lang="en-US" sz="1600" dirty="0">
                <a:latin typeface="CMR10"/>
              </a:rPr>
              <a:t>1 </a:t>
            </a:r>
            <a:r>
              <a:rPr lang="en-US" sz="1600" dirty="0">
                <a:latin typeface="NimbusRomNo9L-Regu"/>
              </a:rPr>
              <a:t>is </a:t>
            </a:r>
            <a:r>
              <a:rPr lang="en-US" sz="1600" dirty="0" smtClean="0">
                <a:latin typeface="NimbusRomNo9L-Regu"/>
              </a:rPr>
              <a:t>the sharing </a:t>
            </a:r>
            <a:r>
              <a:rPr lang="en-US" sz="1600" dirty="0">
                <a:latin typeface="NimbusRomNo9L-Regu"/>
              </a:rPr>
              <a:t>threshold. </a:t>
            </a:r>
            <a:r>
              <a:rPr lang="en-US" sz="1600" dirty="0" smtClean="0">
                <a:latin typeface="CMMI10"/>
              </a:rPr>
              <a:t>f</a:t>
            </a:r>
            <a:r>
              <a:rPr lang="en-US" sz="1600" dirty="0" smtClean="0">
                <a:latin typeface="CMR10"/>
              </a:rPr>
              <a:t>(</a:t>
            </a:r>
            <a:r>
              <a:rPr lang="en-US" sz="1600" dirty="0" smtClean="0">
                <a:latin typeface="CMMI10"/>
              </a:rPr>
              <a:t>x </a:t>
            </a:r>
            <a:r>
              <a:rPr lang="en-US" sz="1600" dirty="0">
                <a:latin typeface="CMR10"/>
              </a:rPr>
              <a:t>= 0) </a:t>
            </a:r>
            <a:r>
              <a:rPr lang="en-US" sz="1600" dirty="0" smtClean="0">
                <a:latin typeface="NimbusRomNo9L-Regu"/>
              </a:rPr>
              <a:t>is </a:t>
            </a:r>
            <a:r>
              <a:rPr lang="en-US" sz="1600" dirty="0">
                <a:latin typeface="NimbusRomNo9L-Regu"/>
              </a:rPr>
              <a:t>the constant </a:t>
            </a:r>
            <a:r>
              <a:rPr lang="en-US" sz="1600" dirty="0" smtClean="0">
                <a:latin typeface="NimbusRomNo9L-Regu"/>
              </a:rPr>
              <a:t>which is </a:t>
            </a:r>
            <a:r>
              <a:rPr lang="en-US" sz="1600" dirty="0">
                <a:latin typeface="NimbusRomNo9L-Regu"/>
              </a:rPr>
              <a:t>again equal to the integer of the data string </a:t>
            </a:r>
            <a:r>
              <a:rPr lang="en-US" sz="1600" dirty="0" smtClean="0">
                <a:latin typeface="CMMI10"/>
              </a:rPr>
              <a:t>m</a:t>
            </a:r>
            <a:r>
              <a:rPr lang="en-US" sz="1600" dirty="0" smtClean="0">
                <a:latin typeface="CMMI7"/>
              </a:rPr>
              <a:t>i</a:t>
            </a:r>
            <a:r>
              <a:rPr lang="en-US" sz="1600" dirty="0">
                <a:latin typeface="NimbusRomNo9L-Regu"/>
              </a:rPr>
              <a:t>. </a:t>
            </a:r>
            <a:r>
              <a:rPr lang="en-US" sz="1600" dirty="0" smtClean="0">
                <a:latin typeface="NimbusRomNo9L-Regu"/>
              </a:rPr>
              <a:t>Polynomial coefficients </a:t>
            </a:r>
            <a:r>
              <a:rPr lang="en-US" sz="1600" dirty="0">
                <a:latin typeface="CMMI10"/>
              </a:rPr>
              <a:t>a</a:t>
            </a:r>
            <a:r>
              <a:rPr lang="en-US" sz="1600" dirty="0">
                <a:latin typeface="CMMI7"/>
              </a:rPr>
              <a:t>y </a:t>
            </a:r>
            <a:r>
              <a:rPr lang="en-US" sz="1600" dirty="0">
                <a:latin typeface="NimbusRomNo9L-Regu"/>
              </a:rPr>
              <a:t>for </a:t>
            </a:r>
            <a:r>
              <a:rPr lang="en-US" sz="1600" dirty="0">
                <a:latin typeface="CMR10"/>
              </a:rPr>
              <a:t>1 </a:t>
            </a:r>
            <a:r>
              <a:rPr lang="en-US" sz="1600" dirty="0">
                <a:latin typeface="CMSY10"/>
              </a:rPr>
              <a:t>≤ </a:t>
            </a:r>
            <a:r>
              <a:rPr lang="en-US" sz="1600" dirty="0">
                <a:latin typeface="CMMI10"/>
              </a:rPr>
              <a:t>y </a:t>
            </a:r>
            <a:r>
              <a:rPr lang="en-US" sz="1600" dirty="0">
                <a:latin typeface="CMSY10"/>
              </a:rPr>
              <a:t>≤ </a:t>
            </a:r>
            <a:r>
              <a:rPr lang="en-US" sz="1600" dirty="0">
                <a:latin typeface="CMMI10"/>
              </a:rPr>
              <a:t>t</a:t>
            </a:r>
            <a:r>
              <a:rPr lang="en-US" sz="1600" dirty="0">
                <a:latin typeface="CMSY10"/>
              </a:rPr>
              <a:t>−</a:t>
            </a:r>
            <a:r>
              <a:rPr lang="en-US" sz="1600" dirty="0">
                <a:latin typeface="CMR10"/>
              </a:rPr>
              <a:t>1 </a:t>
            </a:r>
            <a:r>
              <a:rPr lang="en-US" sz="1600" dirty="0">
                <a:latin typeface="NimbusRomNo9L-Regu"/>
              </a:rPr>
              <a:t>are a set </a:t>
            </a:r>
            <a:r>
              <a:rPr lang="en-US" sz="1600" dirty="0" smtClean="0">
                <a:latin typeface="NimbusRomNo9L-Regu"/>
              </a:rPr>
              <a:t>of coefficients which are </a:t>
            </a:r>
            <a:r>
              <a:rPr lang="en-US" sz="1600" dirty="0">
                <a:latin typeface="NimbusRomNo9L-Regu"/>
              </a:rPr>
              <a:t>randomly chosen from the finite field </a:t>
            </a:r>
            <a:r>
              <a:rPr lang="en-US" sz="1600" dirty="0">
                <a:latin typeface="CMMI10"/>
              </a:rPr>
              <a:t>GF</a:t>
            </a:r>
            <a:r>
              <a:rPr lang="en-US" sz="1600" dirty="0">
                <a:latin typeface="CMR10"/>
              </a:rPr>
              <a:t>(</a:t>
            </a:r>
            <a:r>
              <a:rPr lang="en-US" sz="1600" dirty="0">
                <a:latin typeface="CMMI10"/>
              </a:rPr>
              <a:t>p</a:t>
            </a:r>
            <a:r>
              <a:rPr lang="en-US" sz="1600" dirty="0">
                <a:latin typeface="CMR10"/>
              </a:rPr>
              <a:t>)</a:t>
            </a:r>
            <a:r>
              <a:rPr lang="en-US" sz="1600" dirty="0">
                <a:latin typeface="NimbusRomNo9L-Regu"/>
              </a:rPr>
              <a:t>, where </a:t>
            </a:r>
            <a:r>
              <a:rPr lang="en-US" sz="1600" dirty="0">
                <a:latin typeface="CMMI10"/>
              </a:rPr>
              <a:t>p </a:t>
            </a:r>
            <a:r>
              <a:rPr lang="en-US" sz="1600" dirty="0" smtClean="0">
                <a:latin typeface="NimbusRomNo9L-Regu"/>
              </a:rPr>
              <a:t>is a </a:t>
            </a:r>
            <a:r>
              <a:rPr lang="en-US" sz="1600" dirty="0">
                <a:latin typeface="NimbusRomNo9L-Regu"/>
              </a:rPr>
              <a:t>large </a:t>
            </a:r>
            <a:r>
              <a:rPr lang="en-US" sz="1600" dirty="0" smtClean="0">
                <a:latin typeface="NimbusRomNo9L-Regu"/>
              </a:rPr>
              <a:t>prime that </a:t>
            </a:r>
            <a:r>
              <a:rPr lang="en-US" sz="1600" dirty="0">
                <a:latin typeface="NimbusRomNo9L-Regu"/>
              </a:rPr>
              <a:t>is greater than </a:t>
            </a:r>
            <a:r>
              <a:rPr lang="en-US" sz="1600" dirty="0" smtClean="0">
                <a:latin typeface="NimbusRomNo9L-Regu"/>
              </a:rPr>
              <a:t>any coefficients</a:t>
            </a:r>
            <a:r>
              <a:rPr lang="en-US" sz="1600" dirty="0">
                <a:latin typeface="NimbusRomNo9L-Regu"/>
              </a:rPr>
              <a:t>.</a:t>
            </a:r>
            <a:endParaRPr lang="en-US" sz="1600" dirty="0"/>
          </a:p>
        </p:txBody>
      </p:sp>
      <p:sp>
        <p:nvSpPr>
          <p:cNvPr id="12" name="Rectangle 11"/>
          <p:cNvSpPr/>
          <p:nvPr/>
        </p:nvSpPr>
        <p:spPr>
          <a:xfrm>
            <a:off x="0" y="4831839"/>
            <a:ext cx="8624486" cy="2132931"/>
          </a:xfrm>
          <a:prstGeom prst="rect">
            <a:avLst/>
          </a:prstGeom>
        </p:spPr>
        <p:txBody>
          <a:bodyPr/>
          <a:lstStyle/>
          <a:p>
            <a:pPr marL="355600" indent="-342900">
              <a:lnSpc>
                <a:spcPct val="95000"/>
              </a:lnSpc>
              <a:spcBef>
                <a:spcPct val="0"/>
              </a:spcBef>
              <a:buFont typeface="Wingdings" panose="05000000000000000000" pitchFamily="2" charset="2"/>
              <a:buChar char="q"/>
              <a:tabLst>
                <a:tab pos="914400" algn="l"/>
              </a:tabLst>
            </a:pPr>
            <a:r>
              <a:rPr lang="en-US" sz="2200" b="1" dirty="0" smtClean="0">
                <a:solidFill>
                  <a:srgbClr val="0000FF"/>
                </a:solidFill>
                <a:latin typeface="Bahnschrift Light" panose="020B0502040204020203" pitchFamily="34" charset="0"/>
                <a:cs typeface="Arial" pitchFamily="34" charset="0"/>
              </a:rPr>
              <a:t>Eq</a:t>
            </a:r>
            <a:r>
              <a:rPr lang="en-US" sz="2200" b="1" dirty="0">
                <a:solidFill>
                  <a:srgbClr val="0000FF"/>
                </a:solidFill>
                <a:latin typeface="Bahnschrift Light" panose="020B0502040204020203" pitchFamily="34" charset="0"/>
                <a:cs typeface="Arial" pitchFamily="34" charset="0"/>
              </a:rPr>
              <a:t>. (1) is a polynomial-based secret share function </a:t>
            </a:r>
            <a:r>
              <a:rPr lang="en-US" sz="2200" b="1" dirty="0" smtClean="0">
                <a:solidFill>
                  <a:srgbClr val="0000FF"/>
                </a:solidFill>
                <a:latin typeface="Bahnschrift Light" panose="020B0502040204020203" pitchFamily="34" charset="0"/>
                <a:cs typeface="Arial" pitchFamily="34" charset="0"/>
              </a:rPr>
              <a:t>offering desirable </a:t>
            </a:r>
            <a:r>
              <a:rPr lang="en-US" sz="2200" b="1" dirty="0">
                <a:solidFill>
                  <a:srgbClr val="0000FF"/>
                </a:solidFill>
                <a:latin typeface="Bahnschrift Light" panose="020B0502040204020203" pitchFamily="34" charset="0"/>
                <a:cs typeface="Arial" pitchFamily="34" charset="0"/>
              </a:rPr>
              <a:t>security features. Each share generated from the Eq</a:t>
            </a:r>
            <a:r>
              <a:rPr lang="en-US" sz="2200" b="1" dirty="0" smtClean="0">
                <a:solidFill>
                  <a:srgbClr val="0000FF"/>
                </a:solidFill>
                <a:latin typeface="Bahnschrift Light" panose="020B0502040204020203" pitchFamily="34" charset="0"/>
                <a:cs typeface="Arial" pitchFamily="34" charset="0"/>
              </a:rPr>
              <a:t>.(</a:t>
            </a:r>
            <a:r>
              <a:rPr lang="en-US" sz="2200" b="1" dirty="0">
                <a:solidFill>
                  <a:srgbClr val="0000FF"/>
                </a:solidFill>
                <a:latin typeface="Bahnschrift Light" panose="020B0502040204020203" pitchFamily="34" charset="0"/>
                <a:cs typeface="Arial" pitchFamily="34" charset="0"/>
              </a:rPr>
              <a:t>1) leaks no information regarding the data string mi. This </a:t>
            </a:r>
            <a:r>
              <a:rPr lang="en-US" sz="2200" b="1" dirty="0" smtClean="0">
                <a:solidFill>
                  <a:srgbClr val="0000FF"/>
                </a:solidFill>
                <a:latin typeface="Bahnschrift Light" panose="020B0502040204020203" pitchFamily="34" charset="0"/>
                <a:cs typeface="Arial" pitchFamily="34" charset="0"/>
              </a:rPr>
              <a:t>is different </a:t>
            </a:r>
            <a:r>
              <a:rPr lang="en-US" sz="2200" b="1" dirty="0">
                <a:solidFill>
                  <a:srgbClr val="0000FF"/>
                </a:solidFill>
                <a:latin typeface="Bahnschrift Light" panose="020B0502040204020203" pitchFamily="34" charset="0"/>
                <a:cs typeface="Arial" pitchFamily="34" charset="0"/>
              </a:rPr>
              <a:t>from an erasure coding scheme where each </a:t>
            </a:r>
            <a:r>
              <a:rPr lang="en-US" sz="2200" b="1" dirty="0" smtClean="0">
                <a:solidFill>
                  <a:srgbClr val="0000FF"/>
                </a:solidFill>
                <a:latin typeface="Bahnschrift Light" panose="020B0502040204020203" pitchFamily="34" charset="0"/>
                <a:cs typeface="Arial" pitchFamily="34" charset="0"/>
              </a:rPr>
              <a:t>fragment is </a:t>
            </a:r>
            <a:r>
              <a:rPr lang="en-US" sz="2200" b="1" dirty="0">
                <a:solidFill>
                  <a:srgbClr val="0000FF"/>
                </a:solidFill>
                <a:latin typeface="Bahnschrift Light" panose="020B0502040204020203" pitchFamily="34" charset="0"/>
                <a:cs typeface="Arial" pitchFamily="34" charset="0"/>
              </a:rPr>
              <a:t>plaintext without protection of the original data</a:t>
            </a:r>
            <a:r>
              <a:rPr lang="en-US" sz="2200" b="1" dirty="0" smtClean="0">
                <a:solidFill>
                  <a:srgbClr val="0000FF"/>
                </a:solidFill>
                <a:latin typeface="Bahnschrift Light" panose="020B0502040204020203" pitchFamily="34" charset="0"/>
                <a:cs typeface="Arial" pitchFamily="34" charset="0"/>
              </a:rPr>
              <a:t>. </a:t>
            </a:r>
            <a:endParaRPr lang="en-US" sz="2200" b="1" dirty="0">
              <a:solidFill>
                <a:srgbClr val="0000FF"/>
              </a:solidFill>
              <a:latin typeface="Bahnschrift Light" panose="020B0502040204020203" pitchFamily="34" charset="0"/>
              <a:cs typeface="Arial" pitchFamily="34" charset="0"/>
            </a:endParaRPr>
          </a:p>
        </p:txBody>
      </p:sp>
    </p:spTree>
    <p:extLst>
      <p:ext uri="{BB962C8B-B14F-4D97-AF65-F5344CB8AC3E}">
        <p14:creationId xmlns:p14="http://schemas.microsoft.com/office/powerpoint/2010/main" val="169861016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Data </a:t>
            </a:r>
            <a:r>
              <a:rPr lang="en-US" sz="4000" b="1" dirty="0" smtClean="0">
                <a:solidFill>
                  <a:schemeClr val="tx1"/>
                </a:solidFill>
                <a:latin typeface="Calibri" panose="020F0502020204030204" pitchFamily="34" charset="0"/>
                <a:cs typeface="Calibri" panose="020F0502020204030204" pitchFamily="34" charset="0"/>
              </a:rPr>
              <a:t>Decoding</a:t>
            </a:r>
            <a:endParaRPr lang="en-US" sz="4000" b="1" dirty="0">
              <a:solidFill>
                <a:schemeClr val="tx1"/>
              </a:solidFill>
              <a:latin typeface="Calibri" panose="020F0502020204030204" pitchFamily="34" charset="0"/>
              <a:cs typeface="Calibri" panose="020F0502020204030204" pitchFamily="34" charset="0"/>
            </a:endParaRPr>
          </a:p>
        </p:txBody>
      </p:sp>
      <p:sp>
        <p:nvSpPr>
          <p:cNvPr id="11" name="Slide Number Placeholder 10"/>
          <p:cNvSpPr>
            <a:spLocks noGrp="1"/>
          </p:cNvSpPr>
          <p:nvPr>
            <p:ph type="sldNum" sz="quarter" idx="15"/>
          </p:nvPr>
        </p:nvSpPr>
        <p:spPr/>
        <p:txBody>
          <a:bodyPr/>
          <a:lstStyle/>
          <a:p>
            <a:fld id="{1C8685FC-2A53-4F39-9A4D-F69E62F1D728}" type="slidenum">
              <a:rPr lang="en-US" smtClean="0"/>
              <a:t>7</a:t>
            </a:fld>
            <a:endParaRPr lang="en-US"/>
          </a:p>
        </p:txBody>
      </p:sp>
      <p:sp>
        <p:nvSpPr>
          <p:cNvPr id="12" name="Rectangle 11"/>
          <p:cNvSpPr/>
          <p:nvPr/>
        </p:nvSpPr>
        <p:spPr>
          <a:xfrm>
            <a:off x="0" y="842131"/>
            <a:ext cx="8624486" cy="130613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Data </a:t>
            </a:r>
            <a:r>
              <a:rPr lang="en-US" sz="2200" b="1" dirty="0" smtClean="0">
                <a:latin typeface="Bahnschrift Light" panose="020B0502040204020203" pitchFamily="34" charset="0"/>
                <a:cs typeface="Arial" pitchFamily="34" charset="0"/>
              </a:rPr>
              <a:t>Decoding</a:t>
            </a:r>
            <a:r>
              <a:rPr lang="en-US" sz="2200" b="1" dirty="0">
                <a:latin typeface="Bahnschrift Light" panose="020B0502040204020203" pitchFamily="34" charset="0"/>
                <a:cs typeface="Arial" pitchFamily="34" charset="0"/>
              </a:rPr>
              <a:t>: Data decoding is the processing </a:t>
            </a:r>
            <a:r>
              <a:rPr lang="en-US" sz="2200" b="1" dirty="0" smtClean="0">
                <a:latin typeface="Bahnschrift Light" panose="020B0502040204020203" pitchFamily="34" charset="0"/>
                <a:cs typeface="Arial" pitchFamily="34" charset="0"/>
              </a:rPr>
              <a:t>of an </a:t>
            </a:r>
            <a:r>
              <a:rPr lang="en-US" sz="2200" b="1" dirty="0">
                <a:latin typeface="Bahnschrift Light" panose="020B0502040204020203" pitchFamily="34" charset="0"/>
                <a:cs typeface="Arial" pitchFamily="34" charset="0"/>
              </a:rPr>
              <a:t>authorized node (e.g., the data sinker) to recover mi </a:t>
            </a:r>
            <a:r>
              <a:rPr lang="en-US" sz="2200" b="1" dirty="0" smtClean="0">
                <a:latin typeface="Bahnschrift Light" panose="020B0502040204020203" pitchFamily="34" charset="0"/>
                <a:cs typeface="Arial" pitchFamily="34" charset="0"/>
              </a:rPr>
              <a:t>from t </a:t>
            </a:r>
            <a:r>
              <a:rPr lang="en-US" sz="2200" b="1" dirty="0">
                <a:latin typeface="Bahnschrift Light" panose="020B0502040204020203" pitchFamily="34" charset="0"/>
                <a:cs typeface="Arial" pitchFamily="34" charset="0"/>
              </a:rPr>
              <a:t>&lt; n data shares by Lagrange </a:t>
            </a:r>
            <a:r>
              <a:rPr lang="en-US" sz="2200" b="1" dirty="0" smtClean="0">
                <a:latin typeface="Bahnschrift Light" panose="020B0502040204020203" pitchFamily="34" charset="0"/>
                <a:cs typeface="Arial" pitchFamily="34" charset="0"/>
              </a:rPr>
              <a:t>Interpolation: </a:t>
            </a:r>
            <a:endParaRPr lang="en-US" sz="2200" b="1" dirty="0">
              <a:latin typeface="Bahnschrift Light" panose="020B0502040204020203" pitchFamily="34" charset="0"/>
              <a:cs typeface="Arial" pitchFamily="34" charset="0"/>
            </a:endParaRPr>
          </a:p>
        </p:txBody>
      </p:sp>
      <p:pic>
        <p:nvPicPr>
          <p:cNvPr id="9" name="Picture 8"/>
          <p:cNvPicPr>
            <a:picLocks noChangeAspect="1"/>
          </p:cNvPicPr>
          <p:nvPr/>
        </p:nvPicPr>
        <p:blipFill>
          <a:blip r:embed="rId3"/>
          <a:stretch>
            <a:fillRect/>
          </a:stretch>
        </p:blipFill>
        <p:spPr>
          <a:xfrm>
            <a:off x="245541" y="1904943"/>
            <a:ext cx="5259198" cy="1031680"/>
          </a:xfrm>
          <a:prstGeom prst="rect">
            <a:avLst/>
          </a:prstGeom>
        </p:spPr>
      </p:pic>
      <p:sp>
        <p:nvSpPr>
          <p:cNvPr id="13" name="Rectangle 12"/>
          <p:cNvSpPr/>
          <p:nvPr/>
        </p:nvSpPr>
        <p:spPr>
          <a:xfrm>
            <a:off x="0" y="2936623"/>
            <a:ext cx="8624486" cy="1306137"/>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smtClean="0">
                <a:latin typeface="Bahnschrift Light" panose="020B0502040204020203" pitchFamily="34" charset="0"/>
                <a:cs typeface="Arial" pitchFamily="34" charset="0"/>
              </a:rPr>
              <a:t>Eq. (</a:t>
            </a:r>
            <a:r>
              <a:rPr lang="en-US" sz="2200" b="1" dirty="0">
                <a:latin typeface="Bahnschrift Light" panose="020B0502040204020203" pitchFamily="34" charset="0"/>
                <a:cs typeface="Arial" pitchFamily="34" charset="0"/>
              </a:rPr>
              <a:t>3) can be rewritten as:  </a:t>
            </a:r>
          </a:p>
        </p:txBody>
      </p:sp>
      <p:pic>
        <p:nvPicPr>
          <p:cNvPr id="7" name="Picture 6"/>
          <p:cNvPicPr>
            <a:picLocks noChangeAspect="1"/>
          </p:cNvPicPr>
          <p:nvPr/>
        </p:nvPicPr>
        <p:blipFill>
          <a:blip r:embed="rId4"/>
          <a:stretch>
            <a:fillRect/>
          </a:stretch>
        </p:blipFill>
        <p:spPr>
          <a:xfrm>
            <a:off x="245541" y="3517685"/>
            <a:ext cx="5847241" cy="963500"/>
          </a:xfrm>
          <a:prstGeom prst="rect">
            <a:avLst/>
          </a:prstGeom>
        </p:spPr>
      </p:pic>
      <p:sp>
        <p:nvSpPr>
          <p:cNvPr id="8" name="Rectangle 7"/>
          <p:cNvSpPr/>
          <p:nvPr/>
        </p:nvSpPr>
        <p:spPr>
          <a:xfrm>
            <a:off x="41066" y="4665239"/>
            <a:ext cx="8215911" cy="1107996"/>
          </a:xfrm>
          <a:prstGeom prst="rect">
            <a:avLst/>
          </a:prstGeom>
        </p:spPr>
        <p:txBody>
          <a:bodyPr wrap="square">
            <a:spAutoFit/>
          </a:bodyPr>
          <a:lstStyle/>
          <a:p>
            <a:pPr marL="285750" indent="-285750">
              <a:buFont typeface="Wingdings" panose="05000000000000000000" pitchFamily="2" charset="2"/>
              <a:buChar char="q"/>
            </a:pPr>
            <a:r>
              <a:rPr lang="en-US" sz="2200" b="1" dirty="0">
                <a:solidFill>
                  <a:srgbClr val="0000FF"/>
                </a:solidFill>
                <a:latin typeface="Bahnschrift Light" panose="020B0502040204020203" pitchFamily="34" charset="0"/>
              </a:rPr>
              <a:t>Eq. (4) indicates the evaluation of the I0 is conducted </a:t>
            </a:r>
            <a:r>
              <a:rPr lang="en-US" sz="2200" b="1" dirty="0" smtClean="0">
                <a:solidFill>
                  <a:srgbClr val="0000FF"/>
                </a:solidFill>
                <a:latin typeface="Bahnschrift Light" panose="020B0502040204020203" pitchFamily="34" charset="0"/>
              </a:rPr>
              <a:t>without the </a:t>
            </a:r>
            <a:r>
              <a:rPr lang="en-US" sz="2200" b="1" dirty="0">
                <a:solidFill>
                  <a:srgbClr val="0000FF"/>
                </a:solidFill>
                <a:latin typeface="Bahnschrift Light" panose="020B0502040204020203" pitchFamily="34" charset="0"/>
              </a:rPr>
              <a:t>knowledge of polynomial function in Eq. (1), e.g., </a:t>
            </a:r>
            <a:r>
              <a:rPr lang="en-US" sz="2200" b="1" dirty="0" smtClean="0">
                <a:solidFill>
                  <a:srgbClr val="0000FF"/>
                </a:solidFill>
                <a:latin typeface="Bahnschrift Light" panose="020B0502040204020203" pitchFamily="34" charset="0"/>
              </a:rPr>
              <a:t>the coefficients </a:t>
            </a:r>
            <a:r>
              <a:rPr lang="en-US" sz="2200" b="1" dirty="0">
                <a:solidFill>
                  <a:srgbClr val="0000FF"/>
                </a:solidFill>
                <a:latin typeface="Bahnschrift Light" panose="020B0502040204020203" pitchFamily="34" charset="0"/>
              </a:rPr>
              <a:t>ay.</a:t>
            </a:r>
          </a:p>
        </p:txBody>
      </p:sp>
      <p:sp>
        <p:nvSpPr>
          <p:cNvPr id="15" name="Rectangle 14"/>
          <p:cNvSpPr/>
          <p:nvPr/>
        </p:nvSpPr>
        <p:spPr>
          <a:xfrm>
            <a:off x="-21132" y="5872548"/>
            <a:ext cx="8454948" cy="769441"/>
          </a:xfrm>
          <a:prstGeom prst="rect">
            <a:avLst/>
          </a:prstGeom>
        </p:spPr>
        <p:txBody>
          <a:bodyPr wrap="square">
            <a:spAutoFit/>
          </a:bodyPr>
          <a:lstStyle/>
          <a:p>
            <a:pPr marL="285750" indent="-285750">
              <a:buFont typeface="Wingdings" panose="05000000000000000000" pitchFamily="2" charset="2"/>
              <a:buChar char="q"/>
            </a:pPr>
            <a:r>
              <a:rPr lang="en-US" sz="2200" b="1" dirty="0" smtClean="0">
                <a:latin typeface="Bahnschrift Light" panose="020B0502040204020203" pitchFamily="34" charset="0"/>
              </a:rPr>
              <a:t>The original data can </a:t>
            </a:r>
            <a:r>
              <a:rPr lang="en-US" sz="2200" b="1" dirty="0">
                <a:latin typeface="Bahnschrift Light" panose="020B0502040204020203" pitchFamily="34" charset="0"/>
              </a:rPr>
              <a:t>be evaluated even if any n−t shares are lost or </a:t>
            </a:r>
            <a:r>
              <a:rPr lang="en-US" sz="2200" b="1" dirty="0" smtClean="0">
                <a:latin typeface="Bahnschrift Light" panose="020B0502040204020203" pitchFamily="34" charset="0"/>
              </a:rPr>
              <a:t>destroyed accidentally </a:t>
            </a:r>
            <a:r>
              <a:rPr lang="en-US" sz="2200" b="1" dirty="0">
                <a:latin typeface="Bahnschrift Light" panose="020B0502040204020203" pitchFamily="34" charset="0"/>
              </a:rPr>
              <a:t>in a hostile environment. </a:t>
            </a:r>
            <a:r>
              <a:rPr lang="en-US" sz="2200" b="1" dirty="0" smtClean="0">
                <a:latin typeface="Bahnschrift Light" panose="020B0502040204020203" pitchFamily="34" charset="0"/>
              </a:rPr>
              <a:t> </a:t>
            </a:r>
            <a:endParaRPr lang="en-US" sz="2200" b="1" dirty="0">
              <a:latin typeface="Bahnschrift Light" panose="020B0502040204020203" pitchFamily="34" charset="0"/>
            </a:endParaRPr>
          </a:p>
        </p:txBody>
      </p:sp>
      <p:sp>
        <p:nvSpPr>
          <p:cNvPr id="16" name="Rectangle 15"/>
          <p:cNvSpPr/>
          <p:nvPr/>
        </p:nvSpPr>
        <p:spPr>
          <a:xfrm>
            <a:off x="5397178" y="2916844"/>
            <a:ext cx="2731838" cy="369332"/>
          </a:xfrm>
          <a:prstGeom prst="rect">
            <a:avLst/>
          </a:prstGeom>
        </p:spPr>
        <p:txBody>
          <a:bodyPr wrap="none">
            <a:spAutoFit/>
          </a:bodyPr>
          <a:lstStyle/>
          <a:p>
            <a:r>
              <a:rPr lang="en-US" b="1" dirty="0" smtClean="0">
                <a:latin typeface="Bahnschrift Light" panose="020B0502040204020203" pitchFamily="34" charset="0"/>
                <a:cs typeface="Arial" pitchFamily="34" charset="0"/>
              </a:rPr>
              <a:t>n-t represents reliability</a:t>
            </a:r>
            <a:endParaRPr lang="en-US" dirty="0"/>
          </a:p>
        </p:txBody>
      </p:sp>
    </p:spTree>
    <p:extLst>
      <p:ext uri="{BB962C8B-B14F-4D97-AF65-F5344CB8AC3E}">
        <p14:creationId xmlns:p14="http://schemas.microsoft.com/office/powerpoint/2010/main" val="13575404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Division and Conquer</a:t>
            </a:r>
          </a:p>
        </p:txBody>
      </p:sp>
      <p:sp>
        <p:nvSpPr>
          <p:cNvPr id="11" name="Slide Number Placeholder 10"/>
          <p:cNvSpPr>
            <a:spLocks noGrp="1"/>
          </p:cNvSpPr>
          <p:nvPr>
            <p:ph type="sldNum" sz="quarter" idx="15"/>
          </p:nvPr>
        </p:nvSpPr>
        <p:spPr/>
        <p:txBody>
          <a:bodyPr/>
          <a:lstStyle/>
          <a:p>
            <a:fld id="{1C8685FC-2A53-4F39-9A4D-F69E62F1D728}" type="slidenum">
              <a:rPr lang="en-US" smtClean="0"/>
              <a:t>8</a:t>
            </a:fld>
            <a:endParaRPr lang="en-US"/>
          </a:p>
        </p:txBody>
      </p:sp>
      <p:sp>
        <p:nvSpPr>
          <p:cNvPr id="10" name="Rectangle 9"/>
          <p:cNvSpPr/>
          <p:nvPr/>
        </p:nvSpPr>
        <p:spPr>
          <a:xfrm>
            <a:off x="145328" y="4189641"/>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Fig. 2 illustrates the division and conquer procedure </a:t>
            </a:r>
            <a:r>
              <a:rPr lang="en-US" sz="2200" b="1" dirty="0" smtClean="0">
                <a:latin typeface="Bahnschrift Light" panose="020B0502040204020203" pitchFamily="34" charset="0"/>
                <a:cs typeface="Arial" pitchFamily="34" charset="0"/>
              </a:rPr>
              <a:t>for data </a:t>
            </a:r>
            <a:r>
              <a:rPr lang="en-US" sz="2200" b="1" dirty="0">
                <a:latin typeface="Bahnschrift Light" panose="020B0502040204020203" pitchFamily="34" charset="0"/>
                <a:cs typeface="Arial" pitchFamily="34" charset="0"/>
              </a:rPr>
              <a:t>encoding where </a:t>
            </a:r>
            <a:r>
              <a:rPr lang="en-US" sz="2200" b="1" dirty="0" smtClean="0">
                <a:latin typeface="Bahnschrift Light" panose="020B0502040204020203" pitchFamily="34" charset="0"/>
                <a:cs typeface="Arial" pitchFamily="34" charset="0"/>
              </a:rPr>
              <a:t>the data </a:t>
            </a:r>
            <a:r>
              <a:rPr lang="en-US" sz="2200" b="1" dirty="0">
                <a:latin typeface="Bahnschrift Light" panose="020B0502040204020203" pitchFamily="34" charset="0"/>
                <a:cs typeface="Arial" pitchFamily="34" charset="0"/>
              </a:rPr>
              <a:t>string is first divided into </a:t>
            </a:r>
            <a:r>
              <a:rPr lang="en-US" sz="2200" b="1" dirty="0" smtClean="0">
                <a:latin typeface="Bahnschrift Light" panose="020B0502040204020203" pitchFamily="34" charset="0"/>
                <a:cs typeface="Arial" pitchFamily="34" charset="0"/>
              </a:rPr>
              <a:t>a number </a:t>
            </a:r>
            <a:r>
              <a:rPr lang="en-US" sz="2200" b="1" dirty="0">
                <a:latin typeface="Bahnschrift Light" panose="020B0502040204020203" pitchFamily="34" charset="0"/>
                <a:cs typeface="Arial" pitchFamily="34" charset="0"/>
              </a:rPr>
              <a:t>of small chunks . </a:t>
            </a:r>
          </a:p>
          <a:p>
            <a:pPr marL="298450" indent="-285750">
              <a:lnSpc>
                <a:spcPct val="95000"/>
              </a:lnSpc>
              <a:spcBef>
                <a:spcPct val="0"/>
              </a:spcBef>
              <a:buFont typeface="Wingdings" pitchFamily="2" charset="2"/>
              <a:buChar char="q"/>
              <a:tabLst>
                <a:tab pos="914400" algn="l"/>
              </a:tabLst>
            </a:pPr>
            <a:r>
              <a:rPr lang="en-US" sz="2200" b="1" dirty="0">
                <a:solidFill>
                  <a:srgbClr val="0000CC"/>
                </a:solidFill>
                <a:latin typeface="Bahnschrift Light" panose="020B0502040204020203" pitchFamily="34" charset="0"/>
                <a:cs typeface="Arial" pitchFamily="34" charset="0"/>
              </a:rPr>
              <a:t>The minimal chunk is a string of one </a:t>
            </a:r>
            <a:r>
              <a:rPr lang="en-US" sz="2200" b="1" dirty="0" smtClean="0">
                <a:solidFill>
                  <a:srgbClr val="0000CC"/>
                </a:solidFill>
                <a:latin typeface="Bahnschrift Light" panose="020B0502040204020203" pitchFamily="34" charset="0"/>
                <a:cs typeface="Arial" pitchFamily="34" charset="0"/>
              </a:rPr>
              <a:t>byte, corresponding </a:t>
            </a:r>
            <a:r>
              <a:rPr lang="en-US" sz="2200" b="1" dirty="0">
                <a:solidFill>
                  <a:srgbClr val="0000CC"/>
                </a:solidFill>
                <a:latin typeface="Bahnschrift Light" panose="020B0502040204020203" pitchFamily="34" charset="0"/>
                <a:cs typeface="Arial" pitchFamily="34" charset="0"/>
              </a:rPr>
              <a:t>to an integer between 0 and 255</a:t>
            </a:r>
            <a:r>
              <a:rPr lang="en-US" sz="2200" b="1" dirty="0" smtClean="0">
                <a:solidFill>
                  <a:srgbClr val="0000CC"/>
                </a:solidFill>
                <a:latin typeface="Bahnschrift Light" panose="020B0502040204020203" pitchFamily="34" charset="0"/>
                <a:cs typeface="Arial" pitchFamily="34" charset="0"/>
              </a:rPr>
              <a:t>.</a:t>
            </a:r>
          </a:p>
          <a:p>
            <a:pPr marL="298450" indent="-285750">
              <a:lnSpc>
                <a:spcPct val="95000"/>
              </a:lnSpc>
              <a:spcBef>
                <a:spcPct val="0"/>
              </a:spcBef>
              <a:buFont typeface="Wingdings" pitchFamily="2" charset="2"/>
              <a:buChar char="q"/>
              <a:tabLst>
                <a:tab pos="914400" algn="l"/>
              </a:tabLst>
            </a:pPr>
            <a:r>
              <a:rPr lang="en-US" sz="2200" dirty="0">
                <a:latin typeface="Bahnschrift Light" panose="020B0502040204020203" pitchFamily="34" charset="0"/>
                <a:cs typeface="Arial" pitchFamily="34" charset="0"/>
              </a:rPr>
              <a:t>For encoding, </a:t>
            </a:r>
            <a:r>
              <a:rPr lang="en-US" sz="2200" dirty="0" smtClean="0">
                <a:latin typeface="Bahnschrift Light" panose="020B0502040204020203" pitchFamily="34" charset="0"/>
                <a:cs typeface="Arial" pitchFamily="34" charset="0"/>
              </a:rPr>
              <a:t>the polynomial </a:t>
            </a:r>
            <a:r>
              <a:rPr lang="en-US" sz="2200" dirty="0">
                <a:latin typeface="Bahnschrift Light" panose="020B0502040204020203" pitchFamily="34" charset="0"/>
                <a:cs typeface="Arial" pitchFamily="34" charset="0"/>
              </a:rPr>
              <a:t>functions could be the same or different </a:t>
            </a:r>
            <a:r>
              <a:rPr lang="en-US" sz="2200" dirty="0" smtClean="0">
                <a:latin typeface="Bahnschrift Light" panose="020B0502040204020203" pitchFamily="34" charset="0"/>
                <a:cs typeface="Arial" pitchFamily="34" charset="0"/>
              </a:rPr>
              <a:t>during chunk </a:t>
            </a:r>
            <a:r>
              <a:rPr lang="en-US" sz="2200" dirty="0">
                <a:latin typeface="Bahnschrift Light" panose="020B0502040204020203" pitchFamily="34" charset="0"/>
                <a:cs typeface="Arial" pitchFamily="34" charset="0"/>
              </a:rPr>
              <a:t>encoding.</a:t>
            </a:r>
          </a:p>
        </p:txBody>
      </p:sp>
      <p:sp>
        <p:nvSpPr>
          <p:cNvPr id="15" name="Rectangle 14"/>
          <p:cNvSpPr/>
          <p:nvPr/>
        </p:nvSpPr>
        <p:spPr>
          <a:xfrm>
            <a:off x="114130" y="830139"/>
            <a:ext cx="3213274" cy="3101492"/>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Node has limited computational resource.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The data could be large size. </a:t>
            </a:r>
          </a:p>
          <a:p>
            <a:pPr marL="298450" indent="-285750">
              <a:lnSpc>
                <a:spcPct val="95000"/>
              </a:lnSpc>
              <a:spcBef>
                <a:spcPct val="0"/>
              </a:spcBef>
              <a:buFont typeface="Wingdings" panose="05000000000000000000" pitchFamily="2" charset="2"/>
              <a:buChar char="q"/>
              <a:tabLst>
                <a:tab pos="914400" algn="l"/>
              </a:tabLst>
            </a:pPr>
            <a:r>
              <a:rPr lang="en-US" b="1" dirty="0" smtClean="0">
                <a:latin typeface="Bahnschrift Light" panose="020B0502040204020203" pitchFamily="34" charset="0"/>
                <a:cs typeface="Arial" pitchFamily="34" charset="0"/>
              </a:rPr>
              <a:t>A division and </a:t>
            </a:r>
            <a:r>
              <a:rPr lang="en-US" b="1" dirty="0">
                <a:latin typeface="Bahnschrift Light" panose="020B0502040204020203" pitchFamily="34" charset="0"/>
                <a:cs typeface="Arial" pitchFamily="34" charset="0"/>
              </a:rPr>
              <a:t>conquer method is designed to </a:t>
            </a:r>
            <a:r>
              <a:rPr lang="en-US" b="1" dirty="0" smtClean="0">
                <a:latin typeface="Bahnschrift Light" panose="020B0502040204020203" pitchFamily="34" charset="0"/>
                <a:cs typeface="Arial" pitchFamily="34" charset="0"/>
              </a:rPr>
              <a:t>divide a </a:t>
            </a:r>
            <a:r>
              <a:rPr lang="en-US" b="1" dirty="0">
                <a:latin typeface="Bahnschrift Light" panose="020B0502040204020203" pitchFamily="34" charset="0"/>
                <a:cs typeface="Arial" pitchFamily="34" charset="0"/>
              </a:rPr>
              <a:t>long data </a:t>
            </a:r>
            <a:r>
              <a:rPr lang="en-US" b="1" dirty="0" smtClean="0">
                <a:latin typeface="Bahnschrift Light" panose="020B0502040204020203" pitchFamily="34" charset="0"/>
                <a:cs typeface="Arial" pitchFamily="34" charset="0"/>
              </a:rPr>
              <a:t>string into </a:t>
            </a:r>
            <a:r>
              <a:rPr lang="en-US" b="1" dirty="0">
                <a:latin typeface="Bahnschrift Light" panose="020B0502040204020203" pitchFamily="34" charset="0"/>
                <a:cs typeface="Arial" pitchFamily="34" charset="0"/>
              </a:rPr>
              <a:t>a set of small chunks feasible </a:t>
            </a:r>
            <a:r>
              <a:rPr lang="en-US" b="1" dirty="0" smtClean="0">
                <a:latin typeface="Bahnschrift Light" panose="020B0502040204020203" pitchFamily="34" charset="0"/>
                <a:cs typeface="Arial" pitchFamily="34" charset="0"/>
              </a:rPr>
              <a:t>for encoding </a:t>
            </a:r>
            <a:r>
              <a:rPr lang="en-US" b="1" dirty="0">
                <a:latin typeface="Bahnschrift Light" panose="020B0502040204020203" pitchFamily="34" charset="0"/>
                <a:cs typeface="Arial" pitchFamily="34" charset="0"/>
              </a:rPr>
              <a:t>and </a:t>
            </a:r>
            <a:r>
              <a:rPr lang="en-US" b="1" dirty="0" smtClean="0">
                <a:latin typeface="Bahnschrift Light" panose="020B0502040204020203" pitchFamily="34" charset="0"/>
                <a:cs typeface="Arial" pitchFamily="34" charset="0"/>
              </a:rPr>
              <a:t>decoding operations </a:t>
            </a:r>
            <a:r>
              <a:rPr lang="en-US" b="1" dirty="0">
                <a:latin typeface="Bahnschrift Light" panose="020B0502040204020203" pitchFamily="34" charset="0"/>
                <a:cs typeface="Arial" pitchFamily="34" charset="0"/>
              </a:rPr>
              <a:t>in cheap devices.</a:t>
            </a:r>
            <a:endParaRPr lang="en-US" dirty="0" smtClean="0">
              <a:latin typeface="Bahnschrift Light" panose="020B0502040204020203" pitchFamily="34" charset="0"/>
              <a:cs typeface="Arial" pitchFamily="34" charset="0"/>
            </a:endParaRPr>
          </a:p>
        </p:txBody>
      </p:sp>
      <p:pic>
        <p:nvPicPr>
          <p:cNvPr id="3" name="Picture 2"/>
          <p:cNvPicPr>
            <a:picLocks noChangeAspect="1"/>
          </p:cNvPicPr>
          <p:nvPr/>
        </p:nvPicPr>
        <p:blipFill>
          <a:blip r:embed="rId3"/>
          <a:stretch>
            <a:fillRect/>
          </a:stretch>
        </p:blipFill>
        <p:spPr>
          <a:xfrm>
            <a:off x="3327404" y="729964"/>
            <a:ext cx="5442410" cy="3433768"/>
          </a:xfrm>
          <a:prstGeom prst="rect">
            <a:avLst/>
          </a:prstGeom>
        </p:spPr>
      </p:pic>
    </p:spTree>
    <p:extLst>
      <p:ext uri="{BB962C8B-B14F-4D97-AF65-F5344CB8AC3E}">
        <p14:creationId xmlns:p14="http://schemas.microsoft.com/office/powerpoint/2010/main" val="2922648629"/>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0" y="245880"/>
            <a:ext cx="7467600" cy="484084"/>
          </a:xfrm>
        </p:spPr>
        <p:txBody>
          <a:bodyPr>
            <a:noAutofit/>
          </a:bodyPr>
          <a:lstStyle/>
          <a:p>
            <a:r>
              <a:rPr lang="en-US" sz="4000" b="1" dirty="0">
                <a:solidFill>
                  <a:schemeClr val="tx1"/>
                </a:solidFill>
                <a:latin typeface="Calibri" panose="020F0502020204030204" pitchFamily="34" charset="0"/>
                <a:cs typeface="Calibri" panose="020F0502020204030204" pitchFamily="34" charset="0"/>
              </a:rPr>
              <a:t>Distributed Storing/Collection</a:t>
            </a:r>
          </a:p>
        </p:txBody>
      </p:sp>
      <p:sp>
        <p:nvSpPr>
          <p:cNvPr id="11" name="Slide Number Placeholder 10"/>
          <p:cNvSpPr>
            <a:spLocks noGrp="1"/>
          </p:cNvSpPr>
          <p:nvPr>
            <p:ph type="sldNum" sz="quarter" idx="15"/>
          </p:nvPr>
        </p:nvSpPr>
        <p:spPr/>
        <p:txBody>
          <a:bodyPr/>
          <a:lstStyle/>
          <a:p>
            <a:fld id="{1C8685FC-2A53-4F39-9A4D-F69E62F1D728}" type="slidenum">
              <a:rPr lang="en-US" smtClean="0"/>
              <a:t>9</a:t>
            </a:fld>
            <a:endParaRPr lang="en-US"/>
          </a:p>
        </p:txBody>
      </p:sp>
      <p:sp>
        <p:nvSpPr>
          <p:cNvPr id="10" name="Rectangle 9"/>
          <p:cNvSpPr/>
          <p:nvPr/>
        </p:nvSpPr>
        <p:spPr>
          <a:xfrm>
            <a:off x="114130" y="4827260"/>
            <a:ext cx="8624486" cy="4914264"/>
          </a:xfrm>
          <a:prstGeom prst="rect">
            <a:avLst/>
          </a:prstGeom>
        </p:spPr>
        <p:txBody>
          <a:bodyPr/>
          <a:lstStyle/>
          <a:p>
            <a:pPr marL="298450" indent="-285750">
              <a:lnSpc>
                <a:spcPct val="95000"/>
              </a:lnSpc>
              <a:spcBef>
                <a:spcPct val="0"/>
              </a:spcBef>
              <a:buFont typeface="Wingdings" pitchFamily="2" charset="2"/>
              <a:buChar char="q"/>
              <a:tabLst>
                <a:tab pos="914400" algn="l"/>
              </a:tabLst>
            </a:pPr>
            <a:r>
              <a:rPr lang="en-US" sz="2200" b="1" dirty="0">
                <a:latin typeface="Bahnschrift Light" panose="020B0502040204020203" pitchFamily="34" charset="0"/>
                <a:cs typeface="Arial" pitchFamily="34" charset="0"/>
              </a:rPr>
              <a:t>In terms of optimal security </a:t>
            </a:r>
            <a:r>
              <a:rPr lang="en-US" sz="2200" b="1" dirty="0" smtClean="0">
                <a:latin typeface="Bahnschrift Light" panose="020B0502040204020203" pitchFamily="34" charset="0"/>
                <a:cs typeface="Arial" pitchFamily="34" charset="0"/>
              </a:rPr>
              <a:t>strategy, these </a:t>
            </a:r>
            <a:r>
              <a:rPr lang="en-US" sz="2200" b="1" dirty="0">
                <a:latin typeface="Bahnschrift Light" panose="020B0502040204020203" pitchFamily="34" charset="0"/>
                <a:cs typeface="Arial" pitchFamily="34" charset="0"/>
              </a:rPr>
              <a:t>n nodes should be randomly selected from the </a:t>
            </a:r>
            <a:r>
              <a:rPr lang="en-US" sz="2200" b="1" dirty="0" smtClean="0">
                <a:latin typeface="Bahnschrift Light" panose="020B0502040204020203" pitchFamily="34" charset="0"/>
                <a:cs typeface="Arial" pitchFamily="34" charset="0"/>
              </a:rPr>
              <a:t>network such </a:t>
            </a:r>
            <a:r>
              <a:rPr lang="en-US" sz="2200" b="1" dirty="0">
                <a:latin typeface="Bahnschrift Light" panose="020B0502040204020203" pitchFamily="34" charset="0"/>
                <a:cs typeface="Arial" pitchFamily="34" charset="0"/>
              </a:rPr>
              <a:t>that data </a:t>
            </a:r>
            <a:r>
              <a:rPr lang="en-US" sz="2200" b="1" dirty="0" smtClean="0">
                <a:latin typeface="Bahnschrift Light" panose="020B0502040204020203" pitchFamily="34" charset="0"/>
                <a:cs typeface="Arial" pitchFamily="34" charset="0"/>
              </a:rPr>
              <a:t>shares </a:t>
            </a:r>
            <a:r>
              <a:rPr lang="en-US" sz="2200" b="1" dirty="0">
                <a:latin typeface="Bahnschrift Light" panose="020B0502040204020203" pitchFamily="34" charset="0"/>
                <a:cs typeface="Arial" pitchFamily="34" charset="0"/>
              </a:rPr>
              <a:t>are randomly distributed in the network.</a:t>
            </a:r>
          </a:p>
          <a:p>
            <a:pPr marL="298450" indent="-285750">
              <a:lnSpc>
                <a:spcPct val="95000"/>
              </a:lnSpc>
              <a:spcBef>
                <a:spcPct val="0"/>
              </a:spcBef>
              <a:buFont typeface="Wingdings" pitchFamily="2" charset="2"/>
              <a:buChar char="q"/>
              <a:tabLst>
                <a:tab pos="914400" algn="l"/>
              </a:tabLst>
            </a:pPr>
            <a:r>
              <a:rPr lang="en-US" sz="2200" b="1" dirty="0" smtClean="0">
                <a:solidFill>
                  <a:srgbClr val="0000CC"/>
                </a:solidFill>
                <a:latin typeface="Bahnschrift Light" panose="020B0502040204020203" pitchFamily="34" charset="0"/>
                <a:cs typeface="Arial" pitchFamily="34" charset="0"/>
              </a:rPr>
              <a:t>An optimal strategy should consider the security and node mobility to minimize the data overhead in the network. </a:t>
            </a:r>
          </a:p>
        </p:txBody>
      </p:sp>
      <p:sp>
        <p:nvSpPr>
          <p:cNvPr id="15" name="Rectangle 14"/>
          <p:cNvSpPr/>
          <p:nvPr/>
        </p:nvSpPr>
        <p:spPr>
          <a:xfrm>
            <a:off x="114130" y="963279"/>
            <a:ext cx="2525036" cy="3101492"/>
          </a:xfrm>
          <a:prstGeom prst="rect">
            <a:avLst/>
          </a:prstGeom>
        </p:spPr>
        <p:txBody>
          <a:bodyPr/>
          <a:lstStyle/>
          <a:p>
            <a:pPr marL="298450" indent="-285750">
              <a:lnSpc>
                <a:spcPct val="95000"/>
              </a:lnSpc>
              <a:spcBef>
                <a:spcPct val="0"/>
              </a:spcBef>
              <a:buFont typeface="Wingdings" panose="05000000000000000000" pitchFamily="2" charset="2"/>
              <a:buChar char="q"/>
              <a:tabLst>
                <a:tab pos="914400" algn="l"/>
              </a:tabLst>
            </a:pPr>
            <a:r>
              <a:rPr lang="en-US" b="1" dirty="0">
                <a:latin typeface="Bahnschrift Light" panose="020B0502040204020203" pitchFamily="34" charset="0"/>
                <a:cs typeface="Arial" pitchFamily="34" charset="0"/>
              </a:rPr>
              <a:t>Distributed data storing is that node vi distributes its </a:t>
            </a:r>
            <a:r>
              <a:rPr lang="en-US" b="1" dirty="0" smtClean="0">
                <a:latin typeface="Bahnschrift Light" panose="020B0502040204020203" pitchFamily="34" charset="0"/>
                <a:cs typeface="Arial" pitchFamily="34" charset="0"/>
              </a:rPr>
              <a:t>encoded data </a:t>
            </a:r>
            <a:r>
              <a:rPr lang="en-US" b="1" dirty="0">
                <a:latin typeface="Bahnschrift Light" panose="020B0502040204020203" pitchFamily="34" charset="0"/>
                <a:cs typeface="Arial" pitchFamily="34" charset="0"/>
              </a:rPr>
              <a:t>fragment I = {I1, I2, · · · , In} of data mi into n </a:t>
            </a:r>
            <a:r>
              <a:rPr lang="en-US" b="1" dirty="0" smtClean="0">
                <a:latin typeface="Bahnschrift Light" panose="020B0502040204020203" pitchFamily="34" charset="0"/>
                <a:cs typeface="Arial" pitchFamily="34" charset="0"/>
              </a:rPr>
              <a:t>different nodes </a:t>
            </a:r>
            <a:r>
              <a:rPr lang="en-US" b="1" dirty="0">
                <a:latin typeface="Bahnschrift Light" panose="020B0502040204020203" pitchFamily="34" charset="0"/>
                <a:cs typeface="Arial" pitchFamily="34" charset="0"/>
              </a:rPr>
              <a:t>in the dynamic network.</a:t>
            </a:r>
            <a:endParaRPr lang="en-US" dirty="0" smtClean="0">
              <a:latin typeface="Bahnschrift Light" panose="020B0502040204020203" pitchFamily="34" charset="0"/>
              <a:cs typeface="Arial" pitchFamily="34" charset="0"/>
            </a:endParaRPr>
          </a:p>
        </p:txBody>
      </p:sp>
      <p:pic>
        <p:nvPicPr>
          <p:cNvPr id="4" name="Picture 3"/>
          <p:cNvPicPr>
            <a:picLocks noChangeAspect="1"/>
          </p:cNvPicPr>
          <p:nvPr/>
        </p:nvPicPr>
        <p:blipFill>
          <a:blip r:embed="rId3"/>
          <a:stretch>
            <a:fillRect/>
          </a:stretch>
        </p:blipFill>
        <p:spPr>
          <a:xfrm>
            <a:off x="2343461" y="842400"/>
            <a:ext cx="6395155" cy="3984860"/>
          </a:xfrm>
          <a:prstGeom prst="rect">
            <a:avLst/>
          </a:prstGeom>
        </p:spPr>
      </p:pic>
    </p:spTree>
    <p:extLst>
      <p:ext uri="{BB962C8B-B14F-4D97-AF65-F5344CB8AC3E}">
        <p14:creationId xmlns:p14="http://schemas.microsoft.com/office/powerpoint/2010/main" val="3474446655"/>
      </p:ext>
    </p:extLst>
  </p:cSld>
  <p:clrMapOvr>
    <a:masterClrMapping/>
  </p:clrMapOvr>
  <p:transition spd="slow">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extLst>
    <a:ext uri="{05A4C25C-085E-4340-85A3-A5531E510DB2}">
      <thm15:themeFamily xmlns:thm15="http://schemas.microsoft.com/office/thememl/2012/main" name="Theme1" id="{FD61FA1C-55B5-4FEB-82D5-9DC407096FC7}" vid="{C3D094BC-FD2A-4EA2-BFFF-D8EFBF7AE9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36275</TotalTime>
  <Words>3740</Words>
  <Application>Microsoft Office PowerPoint</Application>
  <PresentationFormat>On-screen Show (4:3)</PresentationFormat>
  <Paragraphs>153</Paragraphs>
  <Slides>15</Slides>
  <Notes>15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15</vt:i4>
      </vt:variant>
    </vt:vector>
  </HeadingPairs>
  <TitlesOfParts>
    <vt:vector size="35" baseType="lpstr">
      <vt:lpstr>Adobe Heiti Std R</vt:lpstr>
      <vt:lpstr>CMMI10</vt:lpstr>
      <vt:lpstr>CMMI7</vt:lpstr>
      <vt:lpstr>CMR10</vt:lpstr>
      <vt:lpstr>CMSY10</vt:lpstr>
      <vt:lpstr>NimbusRomNo9L-Regu</vt:lpstr>
      <vt:lpstr>SimSun</vt:lpstr>
      <vt:lpstr>Arial</vt:lpstr>
      <vt:lpstr>Arial Black</vt:lpstr>
      <vt:lpstr>Arial Narrow</vt:lpstr>
      <vt:lpstr>Bahnschrift Light</vt:lpstr>
      <vt:lpstr>Bahnschrift SemiBold</vt:lpstr>
      <vt:lpstr>Calibri</vt:lpstr>
      <vt:lpstr>Calibri Light</vt:lpstr>
      <vt:lpstr>Century Schoolbook</vt:lpstr>
      <vt:lpstr>Times New Roman</vt:lpstr>
      <vt:lpstr>Wingdings</vt:lpstr>
      <vt:lpstr>Wingdings 2</vt:lpstr>
      <vt:lpstr>Office Theme</vt:lpstr>
      <vt:lpstr>Theme1</vt:lpstr>
      <vt:lpstr>PowerPoint Presentation</vt:lpstr>
      <vt:lpstr>The Problem</vt:lpstr>
      <vt:lpstr>Remote Data Storing Security</vt:lpstr>
      <vt:lpstr>Our NDDS Network Model</vt:lpstr>
      <vt:lpstr>Our NDDS Network Model</vt:lpstr>
      <vt:lpstr>Data Encoding</vt:lpstr>
      <vt:lpstr>Data Decoding</vt:lpstr>
      <vt:lpstr>Division and Conquer</vt:lpstr>
      <vt:lpstr>Distributed Storing/Collection</vt:lpstr>
      <vt:lpstr>Blockchain for Distributed Data Storing</vt:lpstr>
      <vt:lpstr>NDDS Attacks and Security Analysis</vt:lpstr>
      <vt:lpstr>NDDS Security Operational Efficiency</vt:lpstr>
      <vt:lpstr>NDDS Security Operational Efficiency</vt:lpstr>
      <vt:lpstr>NDDS Security Operational Efficiency</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Fei Cao</dc:creator>
  <cp:lastModifiedBy>Bin Xie</cp:lastModifiedBy>
  <cp:revision>397</cp:revision>
  <cp:lastPrinted>2022-06-27T22:30:36Z</cp:lastPrinted>
  <dcterms:created xsi:type="dcterms:W3CDTF">2022-03-17T17:40:16Z</dcterms:created>
  <dcterms:modified xsi:type="dcterms:W3CDTF">2022-11-29T13:35:40Z</dcterms:modified>
</cp:coreProperties>
</file>